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6858000" cx="12192000"/>
  <p:notesSz cx="6858000" cy="9144000"/>
  <p:embeddedFontLst>
    <p:embeddedFont>
      <p:font typeface="Century Gothic"/>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enturyGothic-bold.fntdata"/><Relationship Id="rId20" Type="http://schemas.openxmlformats.org/officeDocument/2006/relationships/slide" Target="slides/slide16.xml"/><Relationship Id="rId42" Type="http://schemas.openxmlformats.org/officeDocument/2006/relationships/font" Target="fonts/CenturyGothic-boldItalic.fntdata"/><Relationship Id="rId41" Type="http://schemas.openxmlformats.org/officeDocument/2006/relationships/font" Target="fonts/CenturyGothic-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CenturyGothic-regular.fntdata"/><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library.parliament.uk/what-were-the-outcomes-of-cop26/#:~:text=What%20was%20agreed%3F,also%20made%20during%20the%20conference"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ia.gov/energyexplained/wind/electricity-generation-from-wind.php" TargetMode="External"/><Relationship Id="rId3" Type="http://schemas.openxmlformats.org/officeDocument/2006/relationships/hyperlink" Target="https://www.energy.gov/sites/default/files/2022-08/land_based_wind_market_report_2202.pdf"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Fig 5. - https://www.eia.gov/electricity/data/eia923/</a:t>
            </a:r>
            <a:endParaRPr/>
          </a:p>
        </p:txBody>
      </p:sp>
      <p:sp>
        <p:nvSpPr>
          <p:cNvPr id="270" name="Google Shape;27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6 - https://www.nexteraenergy.com/sustainability/environment/renewable-energy.html</a:t>
            </a:r>
            <a:endParaRPr/>
          </a:p>
          <a:p>
            <a:pPr indent="0" lvl="0" marL="0" rtl="0" algn="l">
              <a:spcBef>
                <a:spcPts val="0"/>
              </a:spcBef>
              <a:spcAft>
                <a:spcPts val="0"/>
              </a:spcAft>
              <a:buNone/>
            </a:pPr>
            <a:r>
              <a:t/>
            </a:r>
            <a:endParaRPr/>
          </a:p>
        </p:txBody>
      </p:sp>
      <p:sp>
        <p:nvSpPr>
          <p:cNvPr id="279" name="Google Shape;27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Fig. 6 -https://www.renewableenergyworld.com/wind-power/wind-power-experts-expect-wind-energy-costs-to-decline-up-to-35-by-2035/</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Fig. 7 - https://emp.lbl.gov/sites/default/files/2022_land_based_wind_market_report.pdf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3" name="Google Shape;32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 https://www.eia.gov/energyexplained/wind/types-of-wind-turbines.php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8 - https://www.ourworldofenergy.com/vignettes.php?type=wind-power&amp;id=9</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Fig 8 - https://emp.lbl.gov/wind-technologies-market-report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Fig 9 -  https://www.ourworldofenergy.com/vignettes.php?type=wind-power&amp;id=9</a:t>
            </a:r>
            <a:endParaRPr/>
          </a:p>
        </p:txBody>
      </p:sp>
      <p:sp>
        <p:nvSpPr>
          <p:cNvPr id="335" name="Google Shape;33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9 - https://safetyculture.com/topics/wind-turbine-maintenance/#:~:text=Maintenance%20frequency%20varies%20depending%20on,more%20frequent%20maintenance%20than%20others.</a:t>
            </a:r>
            <a:endParaRPr/>
          </a:p>
        </p:txBody>
      </p:sp>
      <p:sp>
        <p:nvSpPr>
          <p:cNvPr id="349" name="Google Shape;34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10 - </a:t>
            </a:r>
            <a:r>
              <a:rPr lang="en-US" cap="small"/>
              <a:t>https://www.energy.gov/eere/wind/articles/offshore-wind-market-report-2022-edition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11 - </a:t>
            </a:r>
            <a:r>
              <a:rPr lang="en-US" cap="small"/>
              <a:t>https://www.eia.gov/analysis/studies/electricity/batterystorage/</a:t>
            </a:r>
            <a:endParaRPr/>
          </a:p>
          <a:p>
            <a:pPr indent="0" lvl="0" marL="0" rtl="0" algn="l">
              <a:spcBef>
                <a:spcPts val="0"/>
              </a:spcBef>
              <a:spcAft>
                <a:spcPts val="0"/>
              </a:spcAft>
              <a:buNone/>
            </a:pPr>
            <a:r>
              <a:t/>
            </a:r>
            <a:endParaRPr/>
          </a:p>
        </p:txBody>
      </p:sp>
      <p:sp>
        <p:nvSpPr>
          <p:cNvPr id="357" name="Google Shape;35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Fig 10 - https://emp.lbl.gov/wind-technologies-market-report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Fig 11 - https://windexchange.energy.gov/maps-data/321</a:t>
            </a:r>
            <a:endParaRPr/>
          </a:p>
        </p:txBody>
      </p:sp>
      <p:sp>
        <p:nvSpPr>
          <p:cNvPr id="374" name="Google Shape;37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Fig 12 - https://windexchange.energy.gov/maps-data/321</a:t>
            </a:r>
            <a:endParaRPr/>
          </a:p>
        </p:txBody>
      </p:sp>
      <p:sp>
        <p:nvSpPr>
          <p:cNvPr id="384" name="Google Shape;38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12 - https://cleanpower.org/facts/wind-power/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13 - https://sciencing.com/electricity-move-wind-turbine-businesses-communities-buy-it-21904.html</a:t>
            </a:r>
            <a:endParaRPr/>
          </a:p>
        </p:txBody>
      </p:sp>
      <p:sp>
        <p:nvSpPr>
          <p:cNvPr id="393" name="Google Shape;39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14 - https://www.eia.gov/energyexplained/wind/wind-energy-and-the-environment.php#:~:text=Wind%20turbines%20have%20some%20negative%20effects%20on%20the%20environment&amp;text=Birds%20and%20bats%20can%20be,by%20other%20human%2Drelated%20impacts.</a:t>
            </a:r>
            <a:endParaRPr/>
          </a:p>
        </p:txBody>
      </p:sp>
      <p:sp>
        <p:nvSpPr>
          <p:cNvPr id="417" name="Google Shape;41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15 - https://www.ucsusa.org/resources/environmental-impacts-wind-power</a:t>
            </a:r>
            <a:endParaRPr/>
          </a:p>
        </p:txBody>
      </p:sp>
      <p:sp>
        <p:nvSpPr>
          <p:cNvPr id="439" name="Google Shape;439;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Fig 13 - https://windexchange.energy.gov/maps-data</a:t>
            </a:r>
            <a:endParaRPr/>
          </a:p>
        </p:txBody>
      </p:sp>
      <p:sp>
        <p:nvSpPr>
          <p:cNvPr id="491" name="Google Shape;49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Fig 14 - https://windexchange.energy.gov/maps-data</a:t>
            </a:r>
            <a:endParaRPr/>
          </a:p>
        </p:txBody>
      </p:sp>
      <p:sp>
        <p:nvSpPr>
          <p:cNvPr id="499" name="Google Shape;49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Fig 15 - https://windexchange.energy.gov/maps-data</a:t>
            </a:r>
            <a:endParaRPr/>
          </a:p>
        </p:txBody>
      </p:sp>
      <p:sp>
        <p:nvSpPr>
          <p:cNvPr id="507" name="Google Shape;507;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Fig 16  - https://www.investopedia.com/top-wind-energy-stocks-q2-2023-7484579</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16 - https://www.investopedia.com/top-wind-energy-stocks-q2-2023-7484579</a:t>
            </a:r>
            <a:endParaRPr/>
          </a:p>
        </p:txBody>
      </p:sp>
      <p:sp>
        <p:nvSpPr>
          <p:cNvPr id="533" name="Google Shape;533;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17 - https://www.investopedia.com/top-wind-energy-stocks-q2-2023-7484579</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Fig 17 - https://www.investopedia.com/top-wind-energy-stocks-q2-2023-7484579</a:t>
            </a:r>
            <a:endParaRPr/>
          </a:p>
        </p:txBody>
      </p:sp>
      <p:sp>
        <p:nvSpPr>
          <p:cNvPr id="542" name="Google Shape;542;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18 - https://www.investopedia.com/top-wind-energy-stocks-q2-2023-7484579</a:t>
            </a:r>
            <a:endParaRPr/>
          </a:p>
          <a:p>
            <a:pPr indent="0" lvl="0" marL="0" rtl="0" algn="l">
              <a:spcBef>
                <a:spcPts val="0"/>
              </a:spcBef>
              <a:spcAft>
                <a:spcPts val="0"/>
              </a:spcAft>
              <a:buNone/>
            </a:pPr>
            <a:r>
              <a:rPr lang="en-US"/>
              <a:t>Fig 18 - https://www.investopedia.com/top-wind-energy-stocks-q2-2023-7484579</a:t>
            </a:r>
            <a:endParaRPr/>
          </a:p>
        </p:txBody>
      </p:sp>
      <p:sp>
        <p:nvSpPr>
          <p:cNvPr id="551" name="Google Shape;551;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19 - https://www.fool.com/investing/stock-market/market-sectors/energy/wind-energy-stocks/</a:t>
            </a:r>
            <a:endParaRPr/>
          </a:p>
        </p:txBody>
      </p:sp>
      <p:sp>
        <p:nvSpPr>
          <p:cNvPr id="560" name="Google Shape;560;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1 - https://www.un.org/en/climatechange/paris-agreement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2 - </a:t>
            </a:r>
            <a:r>
              <a:rPr lang="en-US" u="sng">
                <a:solidFill>
                  <a:schemeClr val="hlink"/>
                </a:solidFill>
                <a:hlinkClick r:id="rId2"/>
              </a:rPr>
              <a:t>https://commonslibrary.parliament.uk/what-were-the-outcomes-of-cop26/#:~:text=What%20was%20agreed%3F,also%20made%20during%20the%20conference</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3 - https://www.iea.org/reports/net-zero-by-2050</a:t>
            </a:r>
            <a:endParaRPr/>
          </a:p>
        </p:txBody>
      </p:sp>
      <p:sp>
        <p:nvSpPr>
          <p:cNvPr id="205" name="Google Shape;20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5 - https://www.mckinsey.com/industries/public-and-social-sector/our-insights/the-inflation-reduction-act-heres-whats-in-it</a:t>
            </a:r>
            <a:endParaRPr/>
          </a:p>
        </p:txBody>
      </p:sp>
      <p:sp>
        <p:nvSpPr>
          <p:cNvPr id="227" name="Google Shape;22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https://www.eia.gov/energyexplained/wind/electricity-generation-from-wind.php</a:t>
            </a:r>
            <a:r>
              <a:rPr lang="en-US"/>
              <a:t> - fig 1</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3"/>
              </a:rPr>
              <a:t>https://www.energy.gov/sites/default/files/2022-08/land_based_wind_market_report_2202.pdf</a:t>
            </a:r>
            <a:r>
              <a:rPr lang="en-US"/>
              <a:t> - Fig 2, bullet 1 &amp; 2</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4 - https://www.irena.org/Publications/2023/Mar/Renewable-capacity-statistics-2023 - statistics on wind energy production by country, bullet 3</a:t>
            </a:r>
            <a:endParaRPr/>
          </a:p>
        </p:txBody>
      </p:sp>
      <p:sp>
        <p:nvSpPr>
          <p:cNvPr id="235" name="Google Shape;23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Fig 3. - https://www.iea.org/data-and-statistics/charts/wind-power-generation-in-the-net-zero-scenario-2010-2030-2</a:t>
            </a:r>
            <a:endParaRPr/>
          </a:p>
          <a:p>
            <a:pPr indent="0" lvl="0" marL="0" rtl="0" algn="l">
              <a:spcBef>
                <a:spcPts val="0"/>
              </a:spcBef>
              <a:spcAft>
                <a:spcPts val="0"/>
              </a:spcAft>
              <a:buNone/>
            </a:pPr>
            <a:r>
              <a:rPr lang="en-US"/>
              <a:t>Global capacity stats - https://www.irena.org/Publications/2023/Mar/Renewable-capacity-statistics-2023</a:t>
            </a:r>
            <a:endParaRPr/>
          </a:p>
          <a:p>
            <a:pPr indent="0" lvl="0" marL="0" rtl="0" algn="l">
              <a:spcBef>
                <a:spcPts val="0"/>
              </a:spcBef>
              <a:spcAft>
                <a:spcPts val="0"/>
              </a:spcAft>
              <a:buNone/>
            </a:pPr>
            <a:r>
              <a:t/>
            </a:r>
            <a:endParaRPr/>
          </a:p>
        </p:txBody>
      </p:sp>
      <p:sp>
        <p:nvSpPr>
          <p:cNvPr id="252" name="Google Shape;25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Fig 4 - https://www.eia.gov/electricity/data/eia923/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1" name="Google Shape;26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8" name="Google Shape;18;p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2" name="Shape 72"/>
        <p:cNvGrpSpPr/>
        <p:nvPr/>
      </p:nvGrpSpPr>
      <p:grpSpPr>
        <a:xfrm>
          <a:off x="0" y="0"/>
          <a:ext cx="0" cy="0"/>
          <a:chOff x="0" y="0"/>
          <a:chExt cx="0" cy="0"/>
        </a:xfrm>
      </p:grpSpPr>
      <p:sp>
        <p:nvSpPr>
          <p:cNvPr id="73" name="Google Shape;73;p11"/>
          <p:cNvSpPr txBox="1"/>
          <p:nvPr>
            <p:ph type="title"/>
          </p:nvPr>
        </p:nvSpPr>
        <p:spPr>
          <a:xfrm>
            <a:off x="1141413" y="4732865"/>
            <a:ext cx="99060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p:nvPr>
            <p:ph idx="2" type="pic"/>
          </p:nvPr>
        </p:nvSpPr>
        <p:spPr>
          <a:xfrm>
            <a:off x="1979612" y="932112"/>
            <a:ext cx="8225944" cy="3164976"/>
          </a:xfrm>
          <a:prstGeom prst="roundRect">
            <a:avLst>
              <a:gd fmla="val 4380" name="adj"/>
            </a:avLst>
          </a:prstGeom>
          <a:noFill/>
          <a:ln cap="flat" cmpd="sng" w="38100">
            <a:solidFill>
              <a:schemeClr val="dk2"/>
            </a:solidFill>
            <a:prstDash val="solid"/>
            <a:round/>
            <a:headEnd len="sm" w="sm" type="none"/>
            <a:tailEnd len="sm" w="sm" type="none"/>
          </a:ln>
        </p:spPr>
      </p:sp>
      <p:sp>
        <p:nvSpPr>
          <p:cNvPr id="75" name="Google Shape;75;p11"/>
          <p:cNvSpPr txBox="1"/>
          <p:nvPr>
            <p:ph idx="1" type="body"/>
          </p:nvPr>
        </p:nvSpPr>
        <p:spPr>
          <a:xfrm>
            <a:off x="1141413" y="5299603"/>
            <a:ext cx="9906000" cy="493712"/>
          </a:xfrm>
          <a:prstGeom prst="rect">
            <a:avLst/>
          </a:prstGeom>
          <a:noFill/>
          <a:ln>
            <a:noFill/>
          </a:ln>
        </p:spPr>
        <p:txBody>
          <a:bodyPr anchorCtr="0" anchor="ctr" bIns="45700" lIns="91425" spcFirstLastPara="1" rIns="91425" wrap="square" tIns="45700">
            <a:normAutofit/>
          </a:bodyPr>
          <a:lstStyle>
            <a:lvl1pPr indent="-228600" lvl="0" marL="457200" algn="l">
              <a:spcBef>
                <a:spcPts val="280"/>
              </a:spcBef>
              <a:spcAft>
                <a:spcPts val="0"/>
              </a:spcAft>
              <a:buSzPts val="1400"/>
              <a:buNone/>
              <a:defRPr sz="14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76" name="Google Shape;76;p1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9" name="Shape 79"/>
        <p:cNvGrpSpPr/>
        <p:nvPr/>
      </p:nvGrpSpPr>
      <p:grpSpPr>
        <a:xfrm>
          <a:off x="0" y="0"/>
          <a:ext cx="0" cy="0"/>
          <a:chOff x="0" y="0"/>
          <a:chExt cx="0" cy="0"/>
        </a:xfrm>
      </p:grpSpPr>
      <p:sp>
        <p:nvSpPr>
          <p:cNvPr id="80" name="Google Shape;80;p12"/>
          <p:cNvSpPr txBox="1"/>
          <p:nvPr>
            <p:ph type="title"/>
          </p:nvPr>
        </p:nvSpPr>
        <p:spPr>
          <a:xfrm>
            <a:off x="1141412" y="609601"/>
            <a:ext cx="9905999" cy="3124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 type="body"/>
          </p:nvPr>
        </p:nvSpPr>
        <p:spPr>
          <a:xfrm>
            <a:off x="1141411" y="4343400"/>
            <a:ext cx="9906000"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82" name="Google Shape;82;p1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5" name="Shape 85"/>
        <p:cNvGrpSpPr/>
        <p:nvPr/>
      </p:nvGrpSpPr>
      <p:grpSpPr>
        <a:xfrm>
          <a:off x="0" y="0"/>
          <a:ext cx="0" cy="0"/>
          <a:chOff x="0" y="0"/>
          <a:chExt cx="0" cy="0"/>
        </a:xfrm>
      </p:grpSpPr>
      <p:sp>
        <p:nvSpPr>
          <p:cNvPr id="86" name="Google Shape;86;p13"/>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87" name="Google Shape;87;p13"/>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88" name="Google Shape;88;p13"/>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 type="body"/>
          </p:nvPr>
        </p:nvSpPr>
        <p:spPr>
          <a:xfrm>
            <a:off x="1674812" y="3352800"/>
            <a:ext cx="8839202"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2000"/>
              <a:buFont typeface="Century Gothic"/>
              <a:buNone/>
              <a:defRPr/>
            </a:lvl1pPr>
            <a:lvl2pPr indent="-228600" lvl="1" marL="914400" algn="l">
              <a:spcBef>
                <a:spcPts val="600"/>
              </a:spcBef>
              <a:spcAft>
                <a:spcPts val="0"/>
              </a:spcAft>
              <a:buSzPts val="1800"/>
              <a:buFont typeface="Century Gothic"/>
              <a:buNone/>
              <a:defRPr/>
            </a:lvl2pPr>
            <a:lvl3pPr indent="-228600" lvl="2" marL="1371600" algn="l">
              <a:spcBef>
                <a:spcPts val="600"/>
              </a:spcBef>
              <a:spcAft>
                <a:spcPts val="0"/>
              </a:spcAft>
              <a:buSzPts val="1600"/>
              <a:buFont typeface="Century Gothic"/>
              <a:buNone/>
              <a:defRPr/>
            </a:lvl3pPr>
            <a:lvl4pPr indent="-228600" lvl="3" marL="1828800" algn="l">
              <a:spcBef>
                <a:spcPts val="600"/>
              </a:spcBef>
              <a:spcAft>
                <a:spcPts val="0"/>
              </a:spcAft>
              <a:buSzPts val="1400"/>
              <a:buFont typeface="Century Gothic"/>
              <a:buNone/>
              <a:defRPr/>
            </a:lvl4pPr>
            <a:lvl5pPr indent="-228600" lvl="4" marL="2286000" algn="l">
              <a:spcBef>
                <a:spcPts val="600"/>
              </a:spcBef>
              <a:spcAft>
                <a:spcPts val="0"/>
              </a:spcAft>
              <a:buSzPts val="1400"/>
              <a:buFont typeface="Century Gothic"/>
              <a:buNone/>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0" name="Google Shape;90;p13"/>
          <p:cNvSpPr txBox="1"/>
          <p:nvPr>
            <p:ph idx="2" type="body"/>
          </p:nvPr>
        </p:nvSpPr>
        <p:spPr>
          <a:xfrm>
            <a:off x="1141411" y="4343400"/>
            <a:ext cx="9906000"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2000"/>
              <a:buNone/>
              <a:defRPr sz="2000">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1" name="Google Shape;91;p1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4" name="Shape 94"/>
        <p:cNvGrpSpPr/>
        <p:nvPr/>
      </p:nvGrpSpPr>
      <p:grpSpPr>
        <a:xfrm>
          <a:off x="0" y="0"/>
          <a:ext cx="0" cy="0"/>
          <a:chOff x="0" y="0"/>
          <a:chExt cx="0" cy="0"/>
        </a:xfrm>
      </p:grpSpPr>
      <p:sp>
        <p:nvSpPr>
          <p:cNvPr id="95" name="Google Shape;95;p14"/>
          <p:cNvSpPr txBox="1"/>
          <p:nvPr>
            <p:ph type="title"/>
          </p:nvPr>
        </p:nvSpPr>
        <p:spPr>
          <a:xfrm>
            <a:off x="1141412" y="3308581"/>
            <a:ext cx="9906000"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4"/>
          <p:cNvSpPr txBox="1"/>
          <p:nvPr>
            <p:ph idx="1" type="body"/>
          </p:nvPr>
        </p:nvSpPr>
        <p:spPr>
          <a:xfrm>
            <a:off x="1141410" y="4777381"/>
            <a:ext cx="9906001" cy="860400"/>
          </a:xfrm>
          <a:prstGeom prst="rect">
            <a:avLst/>
          </a:prstGeom>
          <a:noFill/>
          <a:ln>
            <a:noFill/>
          </a:ln>
        </p:spPr>
        <p:txBody>
          <a:bodyPr anchorCtr="0" anchor="t" bIns="45700" lIns="91425" spcFirstLastPara="1" rIns="91425" wrap="square" tIns="45700">
            <a:normAutofit/>
          </a:bodyPr>
          <a:lstStyle>
            <a:lvl1pPr indent="-355600" lvl="0" marL="457200" algn="l">
              <a:spcBef>
                <a:spcPts val="400"/>
              </a:spcBef>
              <a:spcAft>
                <a:spcPts val="0"/>
              </a:spcAft>
              <a:buSzPts val="2000"/>
              <a:buChar char="•"/>
              <a:defRPr sz="2000">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7" name="Google Shape;97;p1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00" name="Shape 100"/>
        <p:cNvGrpSpPr/>
        <p:nvPr/>
      </p:nvGrpSpPr>
      <p:grpSpPr>
        <a:xfrm>
          <a:off x="0" y="0"/>
          <a:ext cx="0" cy="0"/>
          <a:chOff x="0" y="0"/>
          <a:chExt cx="0" cy="0"/>
        </a:xfrm>
      </p:grpSpPr>
      <p:sp>
        <p:nvSpPr>
          <p:cNvPr id="101" name="Google Shape;101;p15"/>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102" name="Google Shape;102;p15"/>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103" name="Google Shape;103;p15"/>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5"/>
          <p:cNvSpPr txBox="1"/>
          <p:nvPr>
            <p:ph idx="1" type="body"/>
          </p:nvPr>
        </p:nvSpPr>
        <p:spPr>
          <a:xfrm>
            <a:off x="1141412" y="3886200"/>
            <a:ext cx="9906000" cy="8890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2400"/>
              <a:buNone/>
              <a:defRPr b="0" sz="2400" cap="none">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05" name="Google Shape;105;p15"/>
          <p:cNvSpPr txBox="1"/>
          <p:nvPr>
            <p:ph idx="2" type="body"/>
          </p:nvPr>
        </p:nvSpPr>
        <p:spPr>
          <a:xfrm>
            <a:off x="1141411" y="4775200"/>
            <a:ext cx="9906000"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06" name="Google Shape;106;p1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09" name="Shape 109"/>
        <p:cNvGrpSpPr/>
        <p:nvPr/>
      </p:nvGrpSpPr>
      <p:grpSpPr>
        <a:xfrm>
          <a:off x="0" y="0"/>
          <a:ext cx="0" cy="0"/>
          <a:chOff x="0" y="0"/>
          <a:chExt cx="0" cy="0"/>
        </a:xfrm>
      </p:grpSpPr>
      <p:sp>
        <p:nvSpPr>
          <p:cNvPr id="110" name="Google Shape;110;p16"/>
          <p:cNvSpPr txBox="1"/>
          <p:nvPr>
            <p:ph type="title"/>
          </p:nvPr>
        </p:nvSpPr>
        <p:spPr>
          <a:xfrm>
            <a:off x="1141412" y="609601"/>
            <a:ext cx="99059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6"/>
          <p:cNvSpPr txBox="1"/>
          <p:nvPr>
            <p:ph idx="1" type="body"/>
          </p:nvPr>
        </p:nvSpPr>
        <p:spPr>
          <a:xfrm>
            <a:off x="1141412" y="3505200"/>
            <a:ext cx="9906000"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560"/>
              </a:spcBef>
              <a:spcAft>
                <a:spcPts val="0"/>
              </a:spcAft>
              <a:buSzPts val="2800"/>
              <a:buNone/>
              <a:defRPr b="0" sz="2800" cap="none">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12" name="Google Shape;112;p16"/>
          <p:cNvSpPr txBox="1"/>
          <p:nvPr>
            <p:ph idx="2" type="body"/>
          </p:nvPr>
        </p:nvSpPr>
        <p:spPr>
          <a:xfrm>
            <a:off x="1141411" y="4343400"/>
            <a:ext cx="9906000"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13" name="Google Shape;113;p1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6" name="Shape 116"/>
        <p:cNvGrpSpPr/>
        <p:nvPr/>
      </p:nvGrpSpPr>
      <p:grpSpPr>
        <a:xfrm>
          <a:off x="0" y="0"/>
          <a:ext cx="0" cy="0"/>
          <a:chOff x="0" y="0"/>
          <a:chExt cx="0" cy="0"/>
        </a:xfrm>
      </p:grpSpPr>
      <p:sp>
        <p:nvSpPr>
          <p:cNvPr id="117" name="Google Shape;117;p1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7"/>
          <p:cNvSpPr txBox="1"/>
          <p:nvPr>
            <p:ph idx="1" type="body"/>
          </p:nvPr>
        </p:nvSpPr>
        <p:spPr>
          <a:xfrm rot="5400000">
            <a:off x="4532312" y="-723899"/>
            <a:ext cx="3124201" cy="9905998"/>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19" name="Google Shape;119;p1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2" name="Shape 122"/>
        <p:cNvGrpSpPr/>
        <p:nvPr/>
      </p:nvGrpSpPr>
      <p:grpSpPr>
        <a:xfrm>
          <a:off x="0" y="0"/>
          <a:ext cx="0" cy="0"/>
          <a:chOff x="0" y="0"/>
          <a:chExt cx="0" cy="0"/>
        </a:xfrm>
      </p:grpSpPr>
      <p:sp>
        <p:nvSpPr>
          <p:cNvPr id="123" name="Google Shape;123;p18"/>
          <p:cNvSpPr txBox="1"/>
          <p:nvPr>
            <p:ph type="title"/>
          </p:nvPr>
        </p:nvSpPr>
        <p:spPr>
          <a:xfrm rot="5400000">
            <a:off x="7351354" y="2095143"/>
            <a:ext cx="5181601" cy="22105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8"/>
          <p:cNvSpPr txBox="1"/>
          <p:nvPr>
            <p:ph idx="1" type="body"/>
          </p:nvPr>
        </p:nvSpPr>
        <p:spPr>
          <a:xfrm rot="5400000">
            <a:off x="2322512" y="-571500"/>
            <a:ext cx="5181600" cy="7543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25" name="Google Shape;125;p1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751012" y="609601"/>
            <a:ext cx="8676222" cy="32004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 type="subTitle"/>
          </p:nvPr>
        </p:nvSpPr>
        <p:spPr>
          <a:xfrm>
            <a:off x="1751012" y="3886200"/>
            <a:ext cx="8676222" cy="1905000"/>
          </a:xfrm>
          <a:prstGeom prst="rect">
            <a:avLst/>
          </a:prstGeom>
          <a:noFill/>
          <a:ln>
            <a:noFill/>
          </a:ln>
        </p:spPr>
        <p:txBody>
          <a:bodyPr anchorCtr="0" anchor="t" bIns="45700" lIns="91425" spcFirstLastPara="1" rIns="91425" wrap="square" tIns="45700">
            <a:normAutofit/>
          </a:bodyPr>
          <a:lstStyle>
            <a:lvl1pPr lvl="0" algn="ctr">
              <a:spcBef>
                <a:spcPts val="420"/>
              </a:spcBef>
              <a:spcAft>
                <a:spcPts val="0"/>
              </a:spcAft>
              <a:buSzPts val="2100"/>
              <a:buNone/>
              <a:defRPr sz="2100">
                <a:solidFill>
                  <a:schemeClr val="lt1"/>
                </a:solidFill>
              </a:defRPr>
            </a:lvl1pPr>
            <a:lvl2pPr lvl="1" algn="ctr">
              <a:spcBef>
                <a:spcPts val="600"/>
              </a:spcBef>
              <a:spcAft>
                <a:spcPts val="0"/>
              </a:spcAft>
              <a:buSzPts val="1800"/>
              <a:buNone/>
              <a:defRPr>
                <a:solidFill>
                  <a:schemeClr val="lt1"/>
                </a:solidFill>
              </a:defRPr>
            </a:lvl2pPr>
            <a:lvl3pPr lvl="2" algn="ctr">
              <a:spcBef>
                <a:spcPts val="600"/>
              </a:spcBef>
              <a:spcAft>
                <a:spcPts val="0"/>
              </a:spcAft>
              <a:buSzPts val="1600"/>
              <a:buNone/>
              <a:defRPr>
                <a:solidFill>
                  <a:schemeClr val="lt1"/>
                </a:solidFill>
              </a:defRPr>
            </a:lvl3pPr>
            <a:lvl4pPr lvl="3" algn="ctr">
              <a:spcBef>
                <a:spcPts val="600"/>
              </a:spcBef>
              <a:spcAft>
                <a:spcPts val="0"/>
              </a:spcAft>
              <a:buSzPts val="1400"/>
              <a:buNone/>
              <a:defRPr>
                <a:solidFill>
                  <a:schemeClr val="lt1"/>
                </a:solidFill>
              </a:defRPr>
            </a:lvl4pPr>
            <a:lvl5pPr lvl="4" algn="ctr">
              <a:spcBef>
                <a:spcPts val="600"/>
              </a:spcBef>
              <a:spcAft>
                <a:spcPts val="0"/>
              </a:spcAft>
              <a:buSzPts val="1400"/>
              <a:buNone/>
              <a:defRPr>
                <a:solidFill>
                  <a:schemeClr val="lt1"/>
                </a:solidFill>
              </a:defRPr>
            </a:lvl5pPr>
            <a:lvl6pPr lvl="5" algn="ctr">
              <a:spcBef>
                <a:spcPts val="600"/>
              </a:spcBef>
              <a:spcAft>
                <a:spcPts val="0"/>
              </a:spcAft>
              <a:buSzPts val="1200"/>
              <a:buNone/>
              <a:defRPr>
                <a:solidFill>
                  <a:schemeClr val="lt1"/>
                </a:solidFill>
              </a:defRPr>
            </a:lvl6pPr>
            <a:lvl7pPr lvl="6" algn="ctr">
              <a:spcBef>
                <a:spcPts val="600"/>
              </a:spcBef>
              <a:spcAft>
                <a:spcPts val="0"/>
              </a:spcAft>
              <a:buSzPts val="1200"/>
              <a:buNone/>
              <a:defRPr>
                <a:solidFill>
                  <a:schemeClr val="lt1"/>
                </a:solidFill>
              </a:defRPr>
            </a:lvl7pPr>
            <a:lvl8pPr lvl="7" algn="ctr">
              <a:spcBef>
                <a:spcPts val="600"/>
              </a:spcBef>
              <a:spcAft>
                <a:spcPts val="0"/>
              </a:spcAft>
              <a:buSzPts val="1200"/>
              <a:buNone/>
              <a:defRPr>
                <a:solidFill>
                  <a:schemeClr val="lt1"/>
                </a:solidFill>
              </a:defRPr>
            </a:lvl8pPr>
            <a:lvl9pPr lvl="8" algn="ctr">
              <a:spcBef>
                <a:spcPts val="600"/>
              </a:spcBef>
              <a:spcAft>
                <a:spcPts val="600"/>
              </a:spcAft>
              <a:buSzPts val="1200"/>
              <a:buNone/>
              <a:defRPr>
                <a:solidFill>
                  <a:schemeClr val="lt1"/>
                </a:solidFill>
              </a:defRPr>
            </a:lvl9pPr>
          </a:lstStyle>
          <a:p/>
        </p:txBody>
      </p:sp>
      <p:sp>
        <p:nvSpPr>
          <p:cNvPr id="24" name="Google Shape;24;p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7" name="Shape 27"/>
        <p:cNvGrpSpPr/>
        <p:nvPr/>
      </p:nvGrpSpPr>
      <p:grpSpPr>
        <a:xfrm>
          <a:off x="0" y="0"/>
          <a:ext cx="0" cy="0"/>
          <a:chOff x="0" y="0"/>
          <a:chExt cx="0" cy="0"/>
        </a:xfrm>
      </p:grpSpPr>
      <p:sp>
        <p:nvSpPr>
          <p:cNvPr id="28" name="Google Shape;28;p4"/>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 type="body"/>
          </p:nvPr>
        </p:nvSpPr>
        <p:spPr>
          <a:xfrm>
            <a:off x="1429280" y="2658533"/>
            <a:ext cx="4588931"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30" name="Google Shape;30;p4"/>
          <p:cNvSpPr txBox="1"/>
          <p:nvPr>
            <p:ph idx="2" type="body"/>
          </p:nvPr>
        </p:nvSpPr>
        <p:spPr>
          <a:xfrm>
            <a:off x="1141412" y="3243262"/>
            <a:ext cx="4876800" cy="254793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31" name="Google Shape;31;p4"/>
          <p:cNvSpPr txBox="1"/>
          <p:nvPr>
            <p:ph idx="3" type="body"/>
          </p:nvPr>
        </p:nvSpPr>
        <p:spPr>
          <a:xfrm>
            <a:off x="6443133" y="2667000"/>
            <a:ext cx="4604280"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32" name="Google Shape;32;p4"/>
          <p:cNvSpPr txBox="1"/>
          <p:nvPr>
            <p:ph idx="4" type="body"/>
          </p:nvPr>
        </p:nvSpPr>
        <p:spPr>
          <a:xfrm>
            <a:off x="6170612" y="3243262"/>
            <a:ext cx="4876801" cy="254793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33" name="Google Shape;33;p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5"/>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 type="body"/>
          </p:nvPr>
        </p:nvSpPr>
        <p:spPr>
          <a:xfrm>
            <a:off x="1141412" y="2666999"/>
            <a:ext cx="4876800" cy="3124201"/>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39" name="Google Shape;39;p5"/>
          <p:cNvSpPr txBox="1"/>
          <p:nvPr>
            <p:ph idx="2" type="body"/>
          </p:nvPr>
        </p:nvSpPr>
        <p:spPr>
          <a:xfrm>
            <a:off x="6170612" y="2667000"/>
            <a:ext cx="4876800" cy="3124200"/>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40" name="Google Shape;40;p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6"/>
          <p:cNvSpPr txBox="1"/>
          <p:nvPr>
            <p:ph type="title"/>
          </p:nvPr>
        </p:nvSpPr>
        <p:spPr>
          <a:xfrm>
            <a:off x="1751013" y="3308581"/>
            <a:ext cx="8686800" cy="1468800"/>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1"/>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 type="body"/>
          </p:nvPr>
        </p:nvSpPr>
        <p:spPr>
          <a:xfrm>
            <a:off x="1751011" y="4777381"/>
            <a:ext cx="8686801" cy="860400"/>
          </a:xfrm>
          <a:prstGeom prst="rect">
            <a:avLst/>
          </a:prstGeom>
          <a:noFill/>
          <a:ln>
            <a:noFill/>
          </a:ln>
        </p:spPr>
        <p:txBody>
          <a:bodyPr anchorCtr="0" anchor="t" bIns="45700" lIns="91425" spcFirstLastPara="1" rIns="91425" wrap="square" tIns="45700">
            <a:normAutofit/>
          </a:bodyPr>
          <a:lstStyle>
            <a:lvl1pPr indent="-228600" lvl="0" marL="457200" algn="r">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46" name="Google Shape;46;p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1141411" y="1600200"/>
            <a:ext cx="3549121"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 type="body"/>
          </p:nvPr>
        </p:nvSpPr>
        <p:spPr>
          <a:xfrm>
            <a:off x="5103812" y="609601"/>
            <a:ext cx="5943601" cy="5181600"/>
          </a:xfrm>
          <a:prstGeom prst="rect">
            <a:avLst/>
          </a:prstGeom>
          <a:noFill/>
          <a:ln>
            <a:noFill/>
          </a:ln>
        </p:spPr>
        <p:txBody>
          <a:bodyPr anchorCtr="0" anchor="ctr" bIns="45700" lIns="91425" spcFirstLastPara="1" rIns="91425" wrap="square" tIns="45700">
            <a:normAutofit/>
          </a:bodyPr>
          <a:lstStyle>
            <a:lvl1pPr indent="-355600" lvl="0" marL="457200" algn="l">
              <a:spcBef>
                <a:spcPts val="400"/>
              </a:spcBef>
              <a:spcAft>
                <a:spcPts val="0"/>
              </a:spcAft>
              <a:buSzPts val="2000"/>
              <a:buChar char="•"/>
              <a:defRPr sz="2000"/>
            </a:lvl1pPr>
            <a:lvl2pPr indent="-342900" lvl="1" marL="914400" algn="l">
              <a:spcBef>
                <a:spcPts val="600"/>
              </a:spcBef>
              <a:spcAft>
                <a:spcPts val="0"/>
              </a:spcAft>
              <a:buSzPts val="1800"/>
              <a:buChar char="•"/>
              <a:defRPr sz="1800"/>
            </a:lvl2pPr>
            <a:lvl3pPr indent="-330200" lvl="2" marL="1371600" algn="l">
              <a:spcBef>
                <a:spcPts val="600"/>
              </a:spcBef>
              <a:spcAft>
                <a:spcPts val="0"/>
              </a:spcAft>
              <a:buSzPts val="1600"/>
              <a:buChar char="•"/>
              <a:defRPr sz="1600"/>
            </a:lvl3pPr>
            <a:lvl4pPr indent="-317500" lvl="3" marL="1828800" algn="l">
              <a:spcBef>
                <a:spcPts val="600"/>
              </a:spcBef>
              <a:spcAft>
                <a:spcPts val="0"/>
              </a:spcAft>
              <a:buSzPts val="1400"/>
              <a:buChar char="•"/>
              <a:defRPr sz="1400"/>
            </a:lvl4pPr>
            <a:lvl5pPr indent="-317500" lvl="4" marL="2286000" algn="l">
              <a:spcBef>
                <a:spcPts val="600"/>
              </a:spcBef>
              <a:spcAft>
                <a:spcPts val="0"/>
              </a:spcAft>
              <a:buSzPts val="1400"/>
              <a:buChar char="•"/>
              <a:defRPr sz="1400"/>
            </a:lvl5pPr>
            <a:lvl6pPr indent="-317500" lvl="5" marL="2743200" algn="l">
              <a:spcBef>
                <a:spcPts val="600"/>
              </a:spcBef>
              <a:spcAft>
                <a:spcPts val="0"/>
              </a:spcAft>
              <a:buSzPts val="1400"/>
              <a:buChar char="•"/>
              <a:defRPr sz="1400"/>
            </a:lvl6pPr>
            <a:lvl7pPr indent="-317500" lvl="6" marL="3200400" algn="l">
              <a:spcBef>
                <a:spcPts val="600"/>
              </a:spcBef>
              <a:spcAft>
                <a:spcPts val="0"/>
              </a:spcAft>
              <a:buSzPts val="1400"/>
              <a:buChar char="•"/>
              <a:defRPr sz="1400"/>
            </a:lvl7pPr>
            <a:lvl8pPr indent="-317500" lvl="7" marL="3657600" algn="l">
              <a:spcBef>
                <a:spcPts val="600"/>
              </a:spcBef>
              <a:spcAft>
                <a:spcPts val="0"/>
              </a:spcAft>
              <a:buSzPts val="1400"/>
              <a:buChar char="•"/>
              <a:defRPr sz="1400"/>
            </a:lvl8pPr>
            <a:lvl9pPr indent="-317500" lvl="8" marL="4114800" algn="l">
              <a:spcBef>
                <a:spcPts val="600"/>
              </a:spcBef>
              <a:spcAft>
                <a:spcPts val="600"/>
              </a:spcAft>
              <a:buSzPts val="1400"/>
              <a:buChar char="•"/>
              <a:defRPr sz="1400"/>
            </a:lvl9pPr>
          </a:lstStyle>
          <a:p/>
        </p:txBody>
      </p:sp>
      <p:sp>
        <p:nvSpPr>
          <p:cNvPr id="61" name="Google Shape;61;p9"/>
          <p:cNvSpPr txBox="1"/>
          <p:nvPr>
            <p:ph idx="2" type="body"/>
          </p:nvPr>
        </p:nvSpPr>
        <p:spPr>
          <a:xfrm>
            <a:off x="1141411" y="2971800"/>
            <a:ext cx="3549121" cy="1828800"/>
          </a:xfrm>
          <a:prstGeom prst="rect">
            <a:avLst/>
          </a:prstGeom>
          <a:noFill/>
          <a:ln>
            <a:noFill/>
          </a:ln>
        </p:spPr>
        <p:txBody>
          <a:bodyPr anchorCtr="0" anchor="ctr" bIns="45700" lIns="91425" spcFirstLastPara="1" rIns="91425" wrap="square" tIns="45700">
            <a:normAutofit/>
          </a:bodyPr>
          <a:lstStyle>
            <a:lvl1pPr indent="-228600" lvl="0" marL="457200" algn="l">
              <a:spcBef>
                <a:spcPts val="320"/>
              </a:spcBef>
              <a:spcAft>
                <a:spcPts val="0"/>
              </a:spcAft>
              <a:buSzPts val="1600"/>
              <a:buNone/>
              <a:defRPr sz="16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62" name="Google Shape;62;p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141411" y="1600200"/>
            <a:ext cx="5334001"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entury Gothic"/>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p:nvPr>
            <p:ph idx="2" type="pic"/>
          </p:nvPr>
        </p:nvSpPr>
        <p:spPr>
          <a:xfrm>
            <a:off x="7433733" y="-18288"/>
            <a:ext cx="3276599" cy="6903720"/>
          </a:xfrm>
          <a:prstGeom prst="rect">
            <a:avLst/>
          </a:prstGeom>
          <a:noFill/>
          <a:ln cap="flat" cmpd="sng" w="38100">
            <a:solidFill>
              <a:schemeClr val="dk2"/>
            </a:solidFill>
            <a:prstDash val="solid"/>
            <a:round/>
            <a:headEnd len="sm" w="sm" type="none"/>
            <a:tailEnd len="sm" w="sm" type="none"/>
          </a:ln>
        </p:spPr>
      </p:sp>
      <p:sp>
        <p:nvSpPr>
          <p:cNvPr id="68" name="Google Shape;68;p10"/>
          <p:cNvSpPr txBox="1"/>
          <p:nvPr>
            <p:ph idx="1" type="body"/>
          </p:nvPr>
        </p:nvSpPr>
        <p:spPr>
          <a:xfrm>
            <a:off x="1141411" y="2971800"/>
            <a:ext cx="5334001" cy="1828800"/>
          </a:xfrm>
          <a:prstGeom prst="rect">
            <a:avLst/>
          </a:prstGeom>
          <a:noFill/>
          <a:ln>
            <a:noFill/>
          </a:ln>
        </p:spPr>
        <p:txBody>
          <a:bodyPr anchorCtr="0" anchor="ctr" bIns="45700" lIns="91425" spcFirstLastPara="1" rIns="91425" wrap="square" tIns="45700">
            <a:normAutofit/>
          </a:bodyPr>
          <a:lstStyle>
            <a:lvl1pPr indent="-228600" lvl="0" marL="457200" algn="l">
              <a:spcBef>
                <a:spcPts val="360"/>
              </a:spcBef>
              <a:spcAft>
                <a:spcPts val="0"/>
              </a:spcAft>
              <a:buSzPts val="1800"/>
              <a:buNone/>
              <a:defRPr sz="18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69" name="Google Shape;69;p10"/>
          <p:cNvSpPr txBox="1"/>
          <p:nvPr>
            <p:ph idx="10" type="dt"/>
          </p:nvPr>
        </p:nvSpPr>
        <p:spPr>
          <a:xfrm>
            <a:off x="6399212" y="5883275"/>
            <a:ext cx="9144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1141412" y="5883275"/>
            <a:ext cx="5105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10742612" y="5883275"/>
            <a:ext cx="3225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 name="Google Shape;11;p1"/>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rmAutofit/>
          </a:bodyPr>
          <a:lstStyle>
            <a:lvl1pPr indent="-355600" lvl="0" marL="457200" marR="0" rtl="0" algn="l">
              <a:spcBef>
                <a:spcPts val="400"/>
              </a:spcBef>
              <a:spcAft>
                <a:spcPts val="0"/>
              </a:spcAft>
              <a:buClr>
                <a:schemeClr val="lt1"/>
              </a:buClr>
              <a:buSzPts val="2000"/>
              <a:buFont typeface="Arial"/>
              <a:buChar char="•"/>
              <a:defRPr b="0" i="0" sz="2000" u="none" cap="small" strike="noStrike">
                <a:solidFill>
                  <a:schemeClr val="lt1"/>
                </a:solidFill>
                <a:latin typeface="Century Gothic"/>
                <a:ea typeface="Century Gothic"/>
                <a:cs typeface="Century Gothic"/>
                <a:sym typeface="Century Gothic"/>
              </a:defRPr>
            </a:lvl1pPr>
            <a:lvl2pPr indent="-342900" lvl="1" marL="914400"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12" name="Google Shape;12;p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 name="Google Shape;13;p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9.jp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4.png"/><Relationship Id="rId6" Type="http://schemas.openxmlformats.org/officeDocument/2006/relationships/image" Target="../media/image28.png"/><Relationship Id="rId7" Type="http://schemas.openxmlformats.org/officeDocument/2006/relationships/image" Target="../media/image10.png"/><Relationship Id="rId8"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30.png"/><Relationship Id="rId7" Type="http://schemas.openxmlformats.org/officeDocument/2006/relationships/image" Target="../media/image24.png"/><Relationship Id="rId8"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9.jp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38.png"/><Relationship Id="rId5" Type="http://schemas.openxmlformats.org/officeDocument/2006/relationships/image" Target="../media/image56.png"/><Relationship Id="rId6" Type="http://schemas.openxmlformats.org/officeDocument/2006/relationships/image" Target="../media/image48.png"/><Relationship Id="rId7" Type="http://schemas.openxmlformats.org/officeDocument/2006/relationships/image" Target="../media/image37.png"/><Relationship Id="rId8"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46.png"/><Relationship Id="rId5" Type="http://schemas.openxmlformats.org/officeDocument/2006/relationships/image" Target="../media/image57.png"/><Relationship Id="rId6" Type="http://schemas.openxmlformats.org/officeDocument/2006/relationships/image" Target="../media/image56.png"/><Relationship Id="rId7"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49.png"/><Relationship Id="rId5" Type="http://schemas.openxmlformats.org/officeDocument/2006/relationships/image" Target="../media/image55.png"/><Relationship Id="rId6"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4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5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11" Type="http://schemas.openxmlformats.org/officeDocument/2006/relationships/hyperlink" Target="https://www.eia.gov/energyexplained/wind/types-of-wind-turbines.php" TargetMode="External"/><Relationship Id="rId10" Type="http://schemas.openxmlformats.org/officeDocument/2006/relationships/hyperlink" Target="https://www.nexteraenergy.com/sustainability/environment/renewable-energy.html" TargetMode="External"/><Relationship Id="rId13" Type="http://schemas.openxmlformats.org/officeDocument/2006/relationships/image" Target="../media/image62.jpg"/><Relationship Id="rId12" Type="http://schemas.openxmlformats.org/officeDocument/2006/relationships/hyperlink" Target="https://www.ourworldofenergy.com/vignettes.php?type=wind-power&amp;id=9" TargetMode="External"/><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hyperlink" Target="https://www.un.org/en/climatechange/paris-agreement" TargetMode="External"/><Relationship Id="rId9" Type="http://schemas.openxmlformats.org/officeDocument/2006/relationships/hyperlink" Target="https://www.irena.org/Publications/2023/Mar/Renewable-capacity-statistics-2023" TargetMode="External"/><Relationship Id="rId5" Type="http://schemas.openxmlformats.org/officeDocument/2006/relationships/hyperlink" Target="https://commonslibrary.parliament.uk/what-were-the-outcomes-of-cop26/#:~:text=What%20was%20agreed%3F,also%20made%20during%20the%20conference" TargetMode="External"/><Relationship Id="rId6" Type="http://schemas.openxmlformats.org/officeDocument/2006/relationships/hyperlink" Target="https://www.iea.org/reports/net-zero-by-2050" TargetMode="External"/><Relationship Id="rId7" Type="http://schemas.openxmlformats.org/officeDocument/2006/relationships/hyperlink" Target="https://www.irena.org/Publications/2023/Mar/Renewable-capacity-statistics-2023" TargetMode="External"/><Relationship Id="rId8" Type="http://schemas.openxmlformats.org/officeDocument/2006/relationships/hyperlink" Target="https://www.mckinsey.com/industries/public-and-social-sector/our-insights/the-inflation-reduction-act-heres-whats-in-it" TargetMode="External"/></Relationships>
</file>

<file path=ppt/slides/_rels/slide32.xml.rels><?xml version="1.0" encoding="UTF-8" standalone="yes"?><Relationships xmlns="http://schemas.openxmlformats.org/package/2006/relationships"><Relationship Id="rId11" Type="http://schemas.openxmlformats.org/officeDocument/2006/relationships/hyperlink" Target="https://www.investopedia.com/top-wind-energy-stocks-q2-2023-7484579" TargetMode="External"/><Relationship Id="rId10" Type="http://schemas.openxmlformats.org/officeDocument/2006/relationships/hyperlink" Target="https://www.ucsusa.org/resources/environmental-impacts-wind-power" TargetMode="External"/><Relationship Id="rId13" Type="http://schemas.openxmlformats.org/officeDocument/2006/relationships/image" Target="../media/image62.jpg"/><Relationship Id="rId12" Type="http://schemas.openxmlformats.org/officeDocument/2006/relationships/hyperlink" Target="https://www.fool.com/investing/stock-market/market-sectors/energy/wind-energy-stocks/" TargetMode="External"/><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hyperlink" Target="https://safetyculture.com/topics/wind-turbine-maintenance/#:~:text=Maintenance%20frequency%20varies%20depending%20on,more%20frequent%20maintenance%20than%20others" TargetMode="External"/><Relationship Id="rId9" Type="http://schemas.openxmlformats.org/officeDocument/2006/relationships/hyperlink" Target="https://www.eia.gov/energyexplained/wind/wind-energy-and-the-environment.php#:~:text=Wind%20turbines%20have%20some%20negative%20effects%20on%20the%20environment&amp;text=Birds%20and%20bats%20can%20be,by%20other%20human%2Drelated%20impacts" TargetMode="External"/><Relationship Id="rId5" Type="http://schemas.openxmlformats.org/officeDocument/2006/relationships/hyperlink" Target="https://www.energy.gov/eere/wind/articles/offshore-wind-market-report-2022-edition" TargetMode="External"/><Relationship Id="rId6" Type="http://schemas.openxmlformats.org/officeDocument/2006/relationships/hyperlink" Target="https://www.eia.gov/analysis/studies/electricity/batterystorage/" TargetMode="External"/><Relationship Id="rId7" Type="http://schemas.openxmlformats.org/officeDocument/2006/relationships/hyperlink" Target="https://cleanpower.org/facts/wind-power/" TargetMode="External"/><Relationship Id="rId8" Type="http://schemas.openxmlformats.org/officeDocument/2006/relationships/hyperlink" Target="https://sciencing.com/electricity-move-wind-turbine-businesses-communities-buy-it-21904.html" TargetMode="External"/></Relationships>
</file>

<file path=ppt/slides/_rels/slide33.xml.rels><?xml version="1.0" encoding="UTF-8" standalone="yes"?><Relationships xmlns="http://schemas.openxmlformats.org/package/2006/relationships"><Relationship Id="rId11" Type="http://schemas.openxmlformats.org/officeDocument/2006/relationships/hyperlink" Target="https://emp.lbl.gov/wind-technologies-market-report" TargetMode="External"/><Relationship Id="rId10" Type="http://schemas.openxmlformats.org/officeDocument/2006/relationships/hyperlink" Target="https://emp.lbl.gov/sites/default/files/2022_land_based_wind_market_report.pdf" TargetMode="External"/><Relationship Id="rId13" Type="http://schemas.openxmlformats.org/officeDocument/2006/relationships/hyperlink" Target="https://emp.lbl.gov/wind-technologies-market-report" TargetMode="External"/><Relationship Id="rId12" Type="http://schemas.openxmlformats.org/officeDocument/2006/relationships/hyperlink" Target="https://www.ourworldofenergy.com/vignettes.php?type=wind-power&amp;id=9" TargetMode="External"/><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62.jpg"/><Relationship Id="rId9" Type="http://schemas.openxmlformats.org/officeDocument/2006/relationships/hyperlink" Target="https://www.renewableenergyworld.com/wind-power/wind-power-experts-expect-wind-energy-costs-to-decline-up-to-35-by-2035/" TargetMode="External"/><Relationship Id="rId5" Type="http://schemas.openxmlformats.org/officeDocument/2006/relationships/hyperlink" Target="https://www.eia.gov/energyexplained/wind/electricity-generation-from-wind.php" TargetMode="External"/><Relationship Id="rId6" Type="http://schemas.openxmlformats.org/officeDocument/2006/relationships/hyperlink" Target="https://www.energy.gov/sites/default/files/2022-08/land_based_wind_market_report_2202.pdf" TargetMode="External"/><Relationship Id="rId7" Type="http://schemas.openxmlformats.org/officeDocument/2006/relationships/hyperlink" Target="https://www.iea.org/data-and-statistics/charts/wind-power-generation-in-the-net-zero-scenario-2010-2030-2" TargetMode="External"/><Relationship Id="rId8" Type="http://schemas.openxmlformats.org/officeDocument/2006/relationships/hyperlink" Target="https://www.eia.gov/electricity/data/eia923/"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62.jpg"/><Relationship Id="rId9" Type="http://schemas.openxmlformats.org/officeDocument/2006/relationships/hyperlink" Target="https://www.fool.com/investing/stock-market/market-sectors/energy/wind-energy-stocks/" TargetMode="External"/><Relationship Id="rId5" Type="http://schemas.openxmlformats.org/officeDocument/2006/relationships/hyperlink" Target="https://windexchange.energy.gov/maps-data/321" TargetMode="External"/><Relationship Id="rId6" Type="http://schemas.openxmlformats.org/officeDocument/2006/relationships/hyperlink" Target="https://windexchange.energy.gov/maps-data" TargetMode="External"/><Relationship Id="rId7" Type="http://schemas.openxmlformats.org/officeDocument/2006/relationships/hyperlink" Target="https://www.investopedia.com/top-wind-energy-stocks-q2-2023-7484579" TargetMode="External"/><Relationship Id="rId8" Type="http://schemas.openxmlformats.org/officeDocument/2006/relationships/hyperlink" Target="https://www.fool.com/investing/stock-market/market-sectors/energy/wind-energy-stock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1.jp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hyperlink" Target="https://www.irena.org/Publications/2023/Mar/Renewable-capacity-statistics-2023" TargetMode="External"/><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19"/>
          <p:cNvSpPr txBox="1"/>
          <p:nvPr>
            <p:ph type="title"/>
          </p:nvPr>
        </p:nvSpPr>
        <p:spPr>
          <a:xfrm>
            <a:off x="423636" y="436832"/>
            <a:ext cx="3863230" cy="1905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br>
              <a:rPr b="0" i="0" lang="en-US" sz="2600" u="none" strike="noStrike">
                <a:latin typeface="Arial"/>
                <a:ea typeface="Arial"/>
                <a:cs typeface="Arial"/>
                <a:sym typeface="Arial"/>
              </a:rPr>
            </a:br>
            <a:r>
              <a:rPr b="1" lang="en-US" sz="3600">
                <a:latin typeface="Arial"/>
                <a:ea typeface="Arial"/>
                <a:cs typeface="Arial"/>
                <a:sym typeface="Arial"/>
              </a:rPr>
              <a:t>GLOBAL ENERGY ENTERPRISES</a:t>
            </a:r>
            <a:r>
              <a:rPr b="1" i="0" lang="en-US" sz="3600" u="none" strike="noStrike">
                <a:latin typeface="Arial"/>
                <a:ea typeface="Arial"/>
                <a:cs typeface="Arial"/>
                <a:sym typeface="Arial"/>
              </a:rPr>
              <a:t>, INC.</a:t>
            </a:r>
            <a:br>
              <a:rPr b="0" lang="en-US" sz="2600"/>
            </a:br>
            <a:br>
              <a:rPr lang="en-US" sz="2600"/>
            </a:br>
            <a:endParaRPr sz="2600"/>
          </a:p>
        </p:txBody>
      </p:sp>
      <p:sp>
        <p:nvSpPr>
          <p:cNvPr id="133" name="Google Shape;133;p19"/>
          <p:cNvSpPr txBox="1"/>
          <p:nvPr>
            <p:ph idx="1" type="body"/>
          </p:nvPr>
        </p:nvSpPr>
        <p:spPr>
          <a:xfrm>
            <a:off x="477491" y="5012722"/>
            <a:ext cx="3643674" cy="1451124"/>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1800"/>
              <a:buChar char="•"/>
            </a:pPr>
            <a:r>
              <a:rPr lang="en-US" sz="1800"/>
              <a:t>Phil Daniel</a:t>
            </a:r>
            <a:endParaRPr/>
          </a:p>
          <a:p>
            <a:pPr indent="-285750" lvl="0" marL="285750" rtl="0" algn="l">
              <a:spcBef>
                <a:spcPts val="960"/>
              </a:spcBef>
              <a:spcAft>
                <a:spcPts val="0"/>
              </a:spcAft>
              <a:buSzPts val="1800"/>
              <a:buChar char="•"/>
            </a:pPr>
            <a:r>
              <a:rPr lang="en-US" sz="1800"/>
              <a:t>Dusty Ramirez</a:t>
            </a:r>
            <a:endParaRPr/>
          </a:p>
          <a:p>
            <a:pPr indent="-285750" lvl="0" marL="285750" rtl="0" algn="l">
              <a:spcBef>
                <a:spcPts val="960"/>
              </a:spcBef>
              <a:spcAft>
                <a:spcPts val="0"/>
              </a:spcAft>
              <a:buSzPts val="1800"/>
              <a:buChar char="•"/>
            </a:pPr>
            <a:r>
              <a:rPr lang="en-US" sz="1800"/>
              <a:t>Joseph Bentley</a:t>
            </a:r>
            <a:endParaRPr/>
          </a:p>
        </p:txBody>
      </p:sp>
      <p:pic>
        <p:nvPicPr>
          <p:cNvPr descr="Mount Rushmore on a sunny day" id="134" name="Google Shape;134;p19"/>
          <p:cNvPicPr preferRelativeResize="0"/>
          <p:nvPr/>
        </p:nvPicPr>
        <p:blipFill rotWithShape="1">
          <a:blip r:embed="rId4">
            <a:alphaModFix/>
          </a:blip>
          <a:srcRect b="-1" l="5845" r="5846" t="0"/>
          <a:stretch/>
        </p:blipFill>
        <p:spPr>
          <a:xfrm>
            <a:off x="4630994" y="645106"/>
            <a:ext cx="6916633" cy="5247747"/>
          </a:xfrm>
          <a:prstGeom prst="roundRect">
            <a:avLst>
              <a:gd fmla="val 3517" name="adj"/>
            </a:avLst>
          </a:prstGeom>
          <a:noFill/>
          <a:ln cap="flat" cmpd="sng" w="38100">
            <a:solidFill>
              <a:srgbClr val="363D46"/>
            </a:solidFill>
            <a:prstDash val="solid"/>
            <a:round/>
            <a:headEnd len="sm" w="sm" type="none"/>
            <a:tailEnd len="sm" w="sm" type="none"/>
          </a:ln>
        </p:spPr>
      </p:pic>
      <p:pic>
        <p:nvPicPr>
          <p:cNvPr id="135" name="Google Shape;135;p19"/>
          <p:cNvPicPr preferRelativeResize="0"/>
          <p:nvPr/>
        </p:nvPicPr>
        <p:blipFill rotWithShape="1">
          <a:blip r:embed="rId5">
            <a:alphaModFix/>
          </a:blip>
          <a:srcRect b="0" l="0" r="0" t="0"/>
          <a:stretch/>
        </p:blipFill>
        <p:spPr>
          <a:xfrm>
            <a:off x="423636" y="2067015"/>
            <a:ext cx="3187700" cy="254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28"/>
          <p:cNvSpPr txBox="1"/>
          <p:nvPr>
            <p:ph type="title"/>
          </p:nvPr>
        </p:nvSpPr>
        <p:spPr>
          <a:xfrm>
            <a:off x="643192" y="609600"/>
            <a:ext cx="3643674"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Century Gothic"/>
              <a:buNone/>
            </a:pPr>
            <a:r>
              <a:rPr lang="en-US" sz="2800"/>
              <a:t>WIND TURBINES PER WIND OPERATOR</a:t>
            </a:r>
            <a:endParaRPr sz="2800"/>
          </a:p>
        </p:txBody>
      </p:sp>
      <p:sp>
        <p:nvSpPr>
          <p:cNvPr id="273" name="Google Shape;273;p28"/>
          <p:cNvSpPr txBox="1"/>
          <p:nvPr>
            <p:ph idx="1" type="body"/>
          </p:nvPr>
        </p:nvSpPr>
        <p:spPr>
          <a:xfrm>
            <a:off x="643192" y="2666999"/>
            <a:ext cx="3643674" cy="321627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000"/>
              <a:buChar char="•"/>
            </a:pPr>
            <a:r>
              <a:rPr lang="en-US"/>
              <a:t>Avangrid leads with 59 wind powered generators as of </a:t>
            </a:r>
            <a:r>
              <a:rPr lang="en-US" sz="1800"/>
              <a:t>2021</a:t>
            </a:r>
            <a:endParaRPr baseline="30000" sz="1800"/>
          </a:p>
          <a:p>
            <a:pPr indent="-285750" lvl="0" marL="285750" rtl="0" algn="l">
              <a:spcBef>
                <a:spcPts val="960"/>
              </a:spcBef>
              <a:spcAft>
                <a:spcPts val="0"/>
              </a:spcAft>
              <a:buClr>
                <a:srgbClr val="FFFFFF"/>
              </a:buClr>
              <a:buSzPts val="1800"/>
              <a:buChar char="•"/>
            </a:pPr>
            <a:r>
              <a:rPr lang="en-US" sz="1800"/>
              <a:t>Midamerican energy co owns 32 generators but produced the most wind energy of these companies in 2021</a:t>
            </a:r>
            <a:endParaRPr baseline="30000" sz="1800"/>
          </a:p>
        </p:txBody>
      </p:sp>
      <p:pic>
        <p:nvPicPr>
          <p:cNvPr descr="Chart, bar chart&#10;&#10;Description automatically generated" id="274" name="Google Shape;274;p28"/>
          <p:cNvPicPr preferRelativeResize="0"/>
          <p:nvPr/>
        </p:nvPicPr>
        <p:blipFill rotWithShape="1">
          <a:blip r:embed="rId4">
            <a:alphaModFix/>
          </a:blip>
          <a:srcRect b="-191" l="0" r="839" t="958"/>
          <a:stretch/>
        </p:blipFill>
        <p:spPr>
          <a:xfrm>
            <a:off x="4714504" y="915010"/>
            <a:ext cx="7008405" cy="5126941"/>
          </a:xfrm>
          <a:prstGeom prst="rect">
            <a:avLst/>
          </a:prstGeom>
          <a:noFill/>
          <a:ln>
            <a:noFill/>
          </a:ln>
        </p:spPr>
      </p:pic>
      <p:sp>
        <p:nvSpPr>
          <p:cNvPr id="275" name="Google Shape;275;p28"/>
          <p:cNvSpPr txBox="1"/>
          <p:nvPr/>
        </p:nvSpPr>
        <p:spPr>
          <a:xfrm>
            <a:off x="11678020" y="732929"/>
            <a:ext cx="5442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800">
                <a:solidFill>
                  <a:srgbClr val="FF0000"/>
                </a:solidFill>
                <a:latin typeface="Century Gothic"/>
                <a:ea typeface="Century Gothic"/>
                <a:cs typeface="Century Gothic"/>
                <a:sym typeface="Century Gothic"/>
              </a:rPr>
              <a:t>Fig.5</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29"/>
          <p:cNvSpPr txBox="1"/>
          <p:nvPr>
            <p:ph type="title"/>
          </p:nvPr>
        </p:nvSpPr>
        <p:spPr>
          <a:xfrm>
            <a:off x="669851" y="1430179"/>
            <a:ext cx="3029313" cy="367590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Century Gothic"/>
              <a:buNone/>
            </a:pPr>
            <a:r>
              <a:rPr lang="en-US" sz="3400"/>
              <a:t>NEXTERA ENERGY, INC. AND ITS SUBSIDIARIES </a:t>
            </a:r>
            <a:endParaRPr/>
          </a:p>
        </p:txBody>
      </p:sp>
      <p:sp>
        <p:nvSpPr>
          <p:cNvPr id="282" name="Google Shape;282;p29"/>
          <p:cNvSpPr/>
          <p:nvPr/>
        </p:nvSpPr>
        <p:spPr>
          <a:xfrm>
            <a:off x="4059934" y="0"/>
            <a:ext cx="8132066"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283" name="Google Shape;283;p29"/>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284" name="Google Shape;284;p29"/>
          <p:cNvSpPr/>
          <p:nvPr/>
        </p:nvSpPr>
        <p:spPr>
          <a:xfrm flipH="1" rot="5400000">
            <a:off x="894952" y="3195797"/>
            <a:ext cx="6858000" cy="466406"/>
          </a:xfrm>
          <a:prstGeom prst="rect">
            <a:avLst/>
          </a:prstGeom>
          <a:gradFill>
            <a:gsLst>
              <a:gs pos="0">
                <a:srgbClr val="363D46">
                  <a:alpha val="0"/>
                </a:srgbClr>
              </a:gs>
              <a:gs pos="100000">
                <a:srgbClr val="282D34"/>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descr="Diagram&#10;&#10;Description automatically generated" id="285" name="Google Shape;285;p29"/>
          <p:cNvPicPr preferRelativeResize="0"/>
          <p:nvPr>
            <p:ph idx="1" type="body"/>
          </p:nvPr>
        </p:nvPicPr>
        <p:blipFill rotWithShape="1">
          <a:blip r:embed="rId4">
            <a:alphaModFix/>
          </a:blip>
          <a:srcRect b="0" l="0" r="0" t="0"/>
          <a:stretch/>
        </p:blipFill>
        <p:spPr>
          <a:xfrm>
            <a:off x="5057540" y="1859011"/>
            <a:ext cx="1713558" cy="845795"/>
          </a:xfrm>
          <a:prstGeom prst="rect">
            <a:avLst/>
          </a:prstGeom>
          <a:noFill/>
          <a:ln>
            <a:noFill/>
          </a:ln>
        </p:spPr>
      </p:pic>
      <p:pic>
        <p:nvPicPr>
          <p:cNvPr descr="Logo, company name&#10;&#10;Description automatically generated" id="286" name="Google Shape;286;p29"/>
          <p:cNvPicPr preferRelativeResize="0"/>
          <p:nvPr/>
        </p:nvPicPr>
        <p:blipFill rotWithShape="1">
          <a:blip r:embed="rId5">
            <a:alphaModFix/>
          </a:blip>
          <a:srcRect b="0" l="0" r="0" t="0"/>
          <a:stretch/>
        </p:blipFill>
        <p:spPr>
          <a:xfrm>
            <a:off x="5054375" y="3110118"/>
            <a:ext cx="1323614" cy="1180817"/>
          </a:xfrm>
          <a:prstGeom prst="rect">
            <a:avLst/>
          </a:prstGeom>
          <a:noFill/>
          <a:ln>
            <a:noFill/>
          </a:ln>
        </p:spPr>
      </p:pic>
      <p:pic>
        <p:nvPicPr>
          <p:cNvPr id="287" name="Google Shape;287;p29"/>
          <p:cNvPicPr preferRelativeResize="0"/>
          <p:nvPr/>
        </p:nvPicPr>
        <p:blipFill rotWithShape="1">
          <a:blip r:embed="rId6">
            <a:alphaModFix/>
          </a:blip>
          <a:srcRect b="0" l="0" r="0" t="0"/>
          <a:stretch/>
        </p:blipFill>
        <p:spPr>
          <a:xfrm>
            <a:off x="6898316" y="1859895"/>
            <a:ext cx="1832816" cy="842228"/>
          </a:xfrm>
          <a:prstGeom prst="rect">
            <a:avLst/>
          </a:prstGeom>
          <a:noFill/>
          <a:ln>
            <a:noFill/>
          </a:ln>
        </p:spPr>
      </p:pic>
      <p:pic>
        <p:nvPicPr>
          <p:cNvPr descr="Logo, company name&#10;&#10;Description automatically generated" id="288" name="Google Shape;288;p29"/>
          <p:cNvPicPr preferRelativeResize="0"/>
          <p:nvPr/>
        </p:nvPicPr>
        <p:blipFill rotWithShape="1">
          <a:blip r:embed="rId7">
            <a:alphaModFix/>
          </a:blip>
          <a:srcRect b="0" l="0" r="0" t="0"/>
          <a:stretch/>
        </p:blipFill>
        <p:spPr>
          <a:xfrm>
            <a:off x="6802000" y="3111366"/>
            <a:ext cx="1303856" cy="1178321"/>
          </a:xfrm>
          <a:prstGeom prst="rect">
            <a:avLst/>
          </a:prstGeom>
          <a:noFill/>
          <a:ln>
            <a:noFill/>
          </a:ln>
        </p:spPr>
      </p:pic>
      <p:pic>
        <p:nvPicPr>
          <p:cNvPr id="289" name="Google Shape;289;p29"/>
          <p:cNvPicPr preferRelativeResize="0"/>
          <p:nvPr/>
        </p:nvPicPr>
        <p:blipFill rotWithShape="1">
          <a:blip r:embed="rId8">
            <a:alphaModFix/>
          </a:blip>
          <a:srcRect b="0" l="0" r="0" t="0"/>
          <a:stretch/>
        </p:blipFill>
        <p:spPr>
          <a:xfrm>
            <a:off x="8885593" y="1860484"/>
            <a:ext cx="1650219" cy="841050"/>
          </a:xfrm>
          <a:prstGeom prst="rect">
            <a:avLst/>
          </a:prstGeom>
          <a:noFill/>
          <a:ln>
            <a:noFill/>
          </a:ln>
        </p:spPr>
      </p:pic>
      <p:sp>
        <p:nvSpPr>
          <p:cNvPr id="290" name="Google Shape;290;p29"/>
          <p:cNvSpPr txBox="1"/>
          <p:nvPr/>
        </p:nvSpPr>
        <p:spPr>
          <a:xfrm>
            <a:off x="8099906" y="3109231"/>
            <a:ext cx="3643674" cy="3216276"/>
          </a:xfrm>
          <a:prstGeom prst="rect">
            <a:avLst/>
          </a:prstGeom>
          <a:noFill/>
          <a:ln>
            <a:noFill/>
          </a:ln>
        </p:spPr>
        <p:txBody>
          <a:bodyPr anchorCtr="0" anchor="t" bIns="45700" lIns="91425" spcFirstLastPara="1" rIns="91425" wrap="square" tIns="45700">
            <a:normAutofit fontScale="92500" lnSpcReduction="20000"/>
          </a:bodyPr>
          <a:lstStyle/>
          <a:p>
            <a:pPr indent="-285750" lvl="0" marL="285750" marR="0" rtl="0" algn="l">
              <a:spcBef>
                <a:spcPts val="0"/>
              </a:spcBef>
              <a:spcAft>
                <a:spcPts val="0"/>
              </a:spcAft>
              <a:buClr>
                <a:schemeClr val="lt1"/>
              </a:buClr>
              <a:buSzPct val="100000"/>
              <a:buFont typeface="Arial"/>
              <a:buChar char="•"/>
            </a:pPr>
            <a:r>
              <a:rPr lang="en-US" sz="1800" cap="small">
                <a:solidFill>
                  <a:srgbClr val="FFFFFF"/>
                </a:solidFill>
                <a:latin typeface="Century Gothic"/>
                <a:ea typeface="Century Gothic"/>
                <a:cs typeface="Century Gothic"/>
                <a:sym typeface="Century Gothic"/>
              </a:rPr>
              <a:t>NextEra Energy, Inc. is one of the largest operators of wind and solar plants in the U.S</a:t>
            </a:r>
            <a:endParaRPr/>
          </a:p>
          <a:p>
            <a:pPr indent="-180022" lvl="0" marL="285750" marR="0" rtl="0" algn="l">
              <a:spcBef>
                <a:spcPts val="620"/>
              </a:spcBef>
              <a:spcAft>
                <a:spcPts val="0"/>
              </a:spcAft>
              <a:buClr>
                <a:srgbClr val="FFFFFF"/>
              </a:buClr>
              <a:buSzPct val="100000"/>
              <a:buFont typeface="Arial"/>
              <a:buNone/>
            </a:pPr>
            <a:r>
              <a:t/>
            </a:r>
            <a:endParaRPr sz="1800" cap="small">
              <a:solidFill>
                <a:srgbClr val="FFFFFF"/>
              </a:solidFill>
              <a:latin typeface="Century Gothic"/>
              <a:ea typeface="Century Gothic"/>
              <a:cs typeface="Century Gothic"/>
              <a:sym typeface="Century Gothic"/>
            </a:endParaRPr>
          </a:p>
          <a:p>
            <a:pPr indent="-285750" lvl="0" marL="285750" marR="0" rtl="0" algn="l">
              <a:spcBef>
                <a:spcPts val="620"/>
              </a:spcBef>
              <a:spcAft>
                <a:spcPts val="0"/>
              </a:spcAft>
              <a:buClr>
                <a:srgbClr val="FFFFFF"/>
              </a:buClr>
              <a:buSzPct val="100000"/>
              <a:buFont typeface="Arial"/>
              <a:buChar char="•"/>
            </a:pPr>
            <a:r>
              <a:rPr lang="en-US" sz="1800" cap="small">
                <a:solidFill>
                  <a:srgbClr val="FFFFFF"/>
                </a:solidFill>
                <a:latin typeface="Century Gothic"/>
                <a:ea typeface="Century Gothic"/>
                <a:cs typeface="Century Gothic"/>
                <a:sym typeface="Century Gothic"/>
              </a:rPr>
              <a:t>In 2021, they owned 40 generators that produced roughly 16 MWh of wind energy.</a:t>
            </a:r>
            <a:r>
              <a:rPr baseline="30000" lang="en-US" sz="1800" cap="small">
                <a:solidFill>
                  <a:srgbClr val="FF0000"/>
                </a:solidFill>
                <a:latin typeface="Century Gothic"/>
                <a:ea typeface="Century Gothic"/>
                <a:cs typeface="Century Gothic"/>
                <a:sym typeface="Century Gothic"/>
              </a:rPr>
              <a:t>6</a:t>
            </a:r>
            <a:endParaRPr/>
          </a:p>
          <a:p>
            <a:pPr indent="-180022" lvl="0" marL="285750" marR="0" rtl="0" algn="l">
              <a:spcBef>
                <a:spcPts val="620"/>
              </a:spcBef>
              <a:spcAft>
                <a:spcPts val="0"/>
              </a:spcAft>
              <a:buClr>
                <a:srgbClr val="FFFFFF"/>
              </a:buClr>
              <a:buSzPct val="100000"/>
              <a:buFont typeface="Arial"/>
              <a:buNone/>
            </a:pPr>
            <a:r>
              <a:t/>
            </a:r>
            <a:endParaRPr sz="1800" cap="small">
              <a:solidFill>
                <a:srgbClr val="FFFFFF"/>
              </a:solidFill>
              <a:latin typeface="Century Gothic"/>
              <a:ea typeface="Century Gothic"/>
              <a:cs typeface="Century Gothic"/>
              <a:sym typeface="Century Gothic"/>
            </a:endParaRPr>
          </a:p>
          <a:p>
            <a:pPr indent="-285750" lvl="0" marL="285750" marR="0" rtl="0" algn="l">
              <a:spcBef>
                <a:spcPts val="620"/>
              </a:spcBef>
              <a:spcAft>
                <a:spcPts val="0"/>
              </a:spcAft>
              <a:buClr>
                <a:srgbClr val="FFFFFF"/>
              </a:buClr>
              <a:buSzPct val="100000"/>
              <a:buFont typeface="Arial"/>
              <a:buChar char="•"/>
            </a:pPr>
            <a:r>
              <a:rPr lang="en-US" sz="1800" cap="small">
                <a:solidFill>
                  <a:srgbClr val="FFFFFF"/>
                </a:solidFill>
                <a:latin typeface="Century Gothic"/>
                <a:ea typeface="Century Gothic"/>
                <a:cs typeface="Century Gothic"/>
                <a:sym typeface="Century Gothic"/>
              </a:rPr>
              <a:t>Generation information is spread out across multiple subsidiaries</a:t>
            </a:r>
            <a:endParaRPr/>
          </a:p>
          <a:p>
            <a:pPr indent="-180022" lvl="0" marL="285750" marR="0" rtl="0" algn="l">
              <a:spcBef>
                <a:spcPts val="933"/>
              </a:spcBef>
              <a:spcAft>
                <a:spcPts val="0"/>
              </a:spcAft>
              <a:buClr>
                <a:srgbClr val="FFFFFF"/>
              </a:buClr>
              <a:buSzPct val="100000"/>
              <a:buFont typeface="Arial"/>
              <a:buNone/>
            </a:pPr>
            <a:r>
              <a:t/>
            </a:r>
            <a:endParaRPr baseline="30000" sz="1800" u="sng" cap="small">
              <a:solidFill>
                <a:schemeClr val="lt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30"/>
          <p:cNvSpPr txBox="1"/>
          <p:nvPr>
            <p:ph type="title"/>
          </p:nvPr>
        </p:nvSpPr>
        <p:spPr>
          <a:xfrm>
            <a:off x="669851" y="1430179"/>
            <a:ext cx="3029313" cy="367590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500"/>
              <a:buFont typeface="Century Gothic"/>
              <a:buNone/>
            </a:pPr>
            <a:r>
              <a:rPr lang="en-US" sz="2500"/>
              <a:t>UNDERSTANDING WIND TURBINES</a:t>
            </a:r>
            <a:endParaRPr/>
          </a:p>
        </p:txBody>
      </p:sp>
      <p:sp>
        <p:nvSpPr>
          <p:cNvPr id="296" name="Google Shape;296;p30"/>
          <p:cNvSpPr/>
          <p:nvPr/>
        </p:nvSpPr>
        <p:spPr>
          <a:xfrm>
            <a:off x="4059934" y="0"/>
            <a:ext cx="8132066"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297" name="Google Shape;297;p30"/>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298" name="Google Shape;298;p30"/>
          <p:cNvSpPr/>
          <p:nvPr/>
        </p:nvSpPr>
        <p:spPr>
          <a:xfrm flipH="1" rot="5400000">
            <a:off x="894952" y="3195797"/>
            <a:ext cx="6858000" cy="466406"/>
          </a:xfrm>
          <a:prstGeom prst="rect">
            <a:avLst/>
          </a:prstGeom>
          <a:gradFill>
            <a:gsLst>
              <a:gs pos="0">
                <a:srgbClr val="363D46">
                  <a:alpha val="0"/>
                </a:srgbClr>
              </a:gs>
              <a:gs pos="100000">
                <a:srgbClr val="282D34"/>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nvGrpSpPr>
          <p:cNvPr id="299" name="Google Shape;299;p30"/>
          <p:cNvGrpSpPr/>
          <p:nvPr/>
        </p:nvGrpSpPr>
        <p:grpSpPr>
          <a:xfrm>
            <a:off x="5221435" y="966277"/>
            <a:ext cx="5712012" cy="4603711"/>
            <a:chOff x="167060" y="1077"/>
            <a:chExt cx="5712012" cy="4603711"/>
          </a:xfrm>
        </p:grpSpPr>
        <p:sp>
          <p:nvSpPr>
            <p:cNvPr id="300" name="Google Shape;300;p30"/>
            <p:cNvSpPr/>
            <p:nvPr/>
          </p:nvSpPr>
          <p:spPr>
            <a:xfrm>
              <a:off x="499550" y="1077"/>
              <a:ext cx="1040097" cy="104009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a:off x="721211" y="222737"/>
              <a:ext cx="596777" cy="596777"/>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
            <p:cNvSpPr/>
            <p:nvPr/>
          </p:nvSpPr>
          <p:spPr>
            <a:xfrm>
              <a:off x="167060" y="1365140"/>
              <a:ext cx="1705078" cy="72465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txBox="1"/>
            <p:nvPr/>
          </p:nvSpPr>
          <p:spPr>
            <a:xfrm>
              <a:off x="167060" y="1365140"/>
              <a:ext cx="1705078" cy="724658"/>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1100"/>
                <a:buFont typeface="Century Gothic"/>
                <a:buNone/>
              </a:pPr>
              <a:r>
                <a:rPr lang="en-US" sz="1100" cap="none">
                  <a:solidFill>
                    <a:schemeClr val="lt1"/>
                  </a:solidFill>
                  <a:latin typeface="Century Gothic"/>
                  <a:ea typeface="Century Gothic"/>
                  <a:cs typeface="Century Gothic"/>
                  <a:sym typeface="Century Gothic"/>
                </a:rPr>
                <a:t>HOW LARGE ARE THEY?</a:t>
              </a:r>
              <a:endParaRPr/>
            </a:p>
          </p:txBody>
        </p:sp>
        <p:sp>
          <p:nvSpPr>
            <p:cNvPr id="304" name="Google Shape;304;p30"/>
            <p:cNvSpPr/>
            <p:nvPr/>
          </p:nvSpPr>
          <p:spPr>
            <a:xfrm>
              <a:off x="2503017" y="1077"/>
              <a:ext cx="1040097" cy="1040097"/>
            </a:xfrm>
            <a:prstGeom prst="ellipse">
              <a:avLst/>
            </a:prstGeom>
            <a:solidFill>
              <a:srgbClr val="DAC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0"/>
            <p:cNvSpPr/>
            <p:nvPr/>
          </p:nvSpPr>
          <p:spPr>
            <a:xfrm>
              <a:off x="2724677" y="222737"/>
              <a:ext cx="596777" cy="596777"/>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0"/>
            <p:cNvSpPr/>
            <p:nvPr/>
          </p:nvSpPr>
          <p:spPr>
            <a:xfrm>
              <a:off x="2170527" y="1365140"/>
              <a:ext cx="1705078" cy="72465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txBox="1"/>
            <p:nvPr/>
          </p:nvSpPr>
          <p:spPr>
            <a:xfrm>
              <a:off x="2170527" y="1365140"/>
              <a:ext cx="1705078" cy="724658"/>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1100"/>
                <a:buFont typeface="Century Gothic"/>
                <a:buNone/>
              </a:pPr>
              <a:r>
                <a:rPr lang="en-US" sz="1100" cap="none">
                  <a:solidFill>
                    <a:schemeClr val="lt1"/>
                  </a:solidFill>
                  <a:latin typeface="Century Gothic"/>
                  <a:ea typeface="Century Gothic"/>
                  <a:cs typeface="Century Gothic"/>
                  <a:sym typeface="Century Gothic"/>
                </a:rPr>
                <a:t>WHO ARE THE MANUFACTURERS?</a:t>
              </a:r>
              <a:endParaRPr/>
            </a:p>
          </p:txBody>
        </p:sp>
        <p:sp>
          <p:nvSpPr>
            <p:cNvPr id="308" name="Google Shape;308;p30"/>
            <p:cNvSpPr/>
            <p:nvPr/>
          </p:nvSpPr>
          <p:spPr>
            <a:xfrm>
              <a:off x="4506484" y="1077"/>
              <a:ext cx="1040097" cy="1040097"/>
            </a:xfrm>
            <a:prstGeom prst="ellipse">
              <a:avLst/>
            </a:prstGeom>
            <a:solidFill>
              <a:srgbClr val="E7B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4728144" y="222737"/>
              <a:ext cx="596777" cy="596777"/>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0"/>
            <p:cNvSpPr/>
            <p:nvPr/>
          </p:nvSpPr>
          <p:spPr>
            <a:xfrm>
              <a:off x="4173994" y="1365140"/>
              <a:ext cx="1705078" cy="72465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0"/>
            <p:cNvSpPr txBox="1"/>
            <p:nvPr/>
          </p:nvSpPr>
          <p:spPr>
            <a:xfrm>
              <a:off x="4173994" y="1365140"/>
              <a:ext cx="1705078" cy="724658"/>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1100"/>
                <a:buFont typeface="Century Gothic"/>
                <a:buNone/>
              </a:pPr>
              <a:r>
                <a:rPr lang="en-US" sz="1100" cap="none">
                  <a:solidFill>
                    <a:schemeClr val="lt1"/>
                  </a:solidFill>
                  <a:latin typeface="Century Gothic"/>
                  <a:ea typeface="Century Gothic"/>
                  <a:cs typeface="Century Gothic"/>
                  <a:sym typeface="Century Gothic"/>
                </a:rPr>
                <a:t>WHAT IS THE CAPACITY?</a:t>
              </a:r>
              <a:endParaRPr/>
            </a:p>
          </p:txBody>
        </p:sp>
        <p:sp>
          <p:nvSpPr>
            <p:cNvPr id="312" name="Google Shape;312;p30"/>
            <p:cNvSpPr/>
            <p:nvPr/>
          </p:nvSpPr>
          <p:spPr>
            <a:xfrm>
              <a:off x="1501284" y="2516067"/>
              <a:ext cx="1040097" cy="1040097"/>
            </a:xfrm>
            <a:prstGeom prst="ellipse">
              <a:avLst/>
            </a:prstGeom>
            <a:solidFill>
              <a:srgbClr val="E79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0"/>
            <p:cNvSpPr/>
            <p:nvPr/>
          </p:nvSpPr>
          <p:spPr>
            <a:xfrm>
              <a:off x="1722944" y="2737727"/>
              <a:ext cx="596777" cy="596777"/>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p:nvPr/>
          </p:nvSpPr>
          <p:spPr>
            <a:xfrm>
              <a:off x="1168794" y="3880130"/>
              <a:ext cx="1705078" cy="72465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txBox="1"/>
            <p:nvPr/>
          </p:nvSpPr>
          <p:spPr>
            <a:xfrm>
              <a:off x="1168794" y="3880130"/>
              <a:ext cx="1705078" cy="724658"/>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1100"/>
                <a:buFont typeface="Century Gothic"/>
                <a:buNone/>
              </a:pPr>
              <a:r>
                <a:rPr lang="en-US" sz="1100" cap="none">
                  <a:solidFill>
                    <a:schemeClr val="lt1"/>
                  </a:solidFill>
                  <a:latin typeface="Century Gothic"/>
                  <a:ea typeface="Century Gothic"/>
                  <a:cs typeface="Century Gothic"/>
                  <a:sym typeface="Century Gothic"/>
                </a:rPr>
                <a:t>HOW LARGE ARE THE POWER PLANTS?</a:t>
              </a:r>
              <a:endParaRPr/>
            </a:p>
          </p:txBody>
        </p:sp>
        <p:sp>
          <p:nvSpPr>
            <p:cNvPr id="316" name="Google Shape;316;p30"/>
            <p:cNvSpPr/>
            <p:nvPr/>
          </p:nvSpPr>
          <p:spPr>
            <a:xfrm>
              <a:off x="3504751" y="2516067"/>
              <a:ext cx="1040097" cy="1040097"/>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p:nvPr/>
          </p:nvSpPr>
          <p:spPr>
            <a:xfrm>
              <a:off x="3726411" y="2737727"/>
              <a:ext cx="596777" cy="596777"/>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a:off x="3172260" y="3880130"/>
              <a:ext cx="1705078" cy="72465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txBox="1"/>
            <p:nvPr/>
          </p:nvSpPr>
          <p:spPr>
            <a:xfrm>
              <a:off x="3172260" y="3880130"/>
              <a:ext cx="1705078" cy="724658"/>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1100"/>
                <a:buFont typeface="Century Gothic"/>
                <a:buNone/>
              </a:pPr>
              <a:r>
                <a:rPr lang="en-US" sz="1100" cap="none">
                  <a:solidFill>
                    <a:schemeClr val="lt1"/>
                  </a:solidFill>
                  <a:latin typeface="Century Gothic"/>
                  <a:ea typeface="Century Gothic"/>
                  <a:cs typeface="Century Gothic"/>
                  <a:sym typeface="Century Gothic"/>
                </a:rPr>
                <a:t>ARE THERE ANY MANUFACTURERS THAT REQUIRE MORE MAINTENANCE THAN OTHERS?</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1"/>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200"/>
              <a:buFont typeface="Century Gothic"/>
              <a:buNone/>
            </a:pPr>
            <a:r>
              <a:rPr lang="en-US"/>
              <a:t>UNDERSTANDING WIND TURBINES</a:t>
            </a:r>
            <a:endParaRPr/>
          </a:p>
        </p:txBody>
      </p:sp>
      <p:sp>
        <p:nvSpPr>
          <p:cNvPr id="326" name="Google Shape;326;p31"/>
          <p:cNvSpPr txBox="1"/>
          <p:nvPr>
            <p:ph idx="1" type="body"/>
          </p:nvPr>
        </p:nvSpPr>
        <p:spPr>
          <a:xfrm>
            <a:off x="1429282" y="2302377"/>
            <a:ext cx="4588931"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2800"/>
              <a:buNone/>
            </a:pPr>
            <a:r>
              <a:rPr lang="en-US"/>
              <a:t>How large are they?</a:t>
            </a:r>
            <a:endParaRPr/>
          </a:p>
        </p:txBody>
      </p:sp>
      <p:pic>
        <p:nvPicPr>
          <p:cNvPr descr="A picture containing text, windmill&#10;&#10;Description automatically generated" id="327" name="Google Shape;327;p31"/>
          <p:cNvPicPr preferRelativeResize="0"/>
          <p:nvPr>
            <p:ph idx="2" type="body"/>
          </p:nvPr>
        </p:nvPicPr>
        <p:blipFill rotWithShape="1">
          <a:blip r:embed="rId3">
            <a:alphaModFix/>
          </a:blip>
          <a:srcRect b="0" l="0" r="0" t="0"/>
          <a:stretch/>
        </p:blipFill>
        <p:spPr>
          <a:xfrm>
            <a:off x="1141413" y="3381224"/>
            <a:ext cx="4876800" cy="2272015"/>
          </a:xfrm>
          <a:prstGeom prst="rect">
            <a:avLst/>
          </a:prstGeom>
          <a:noFill/>
          <a:ln>
            <a:noFill/>
          </a:ln>
        </p:spPr>
      </p:pic>
      <p:sp>
        <p:nvSpPr>
          <p:cNvPr id="328" name="Google Shape;328;p31"/>
          <p:cNvSpPr txBox="1"/>
          <p:nvPr>
            <p:ph idx="3" type="body"/>
          </p:nvPr>
        </p:nvSpPr>
        <p:spPr>
          <a:xfrm>
            <a:off x="6507080" y="2302377"/>
            <a:ext cx="4876802"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2800"/>
              <a:buNone/>
            </a:pPr>
            <a:r>
              <a:rPr lang="en-US"/>
              <a:t>Who are the manufacturers?</a:t>
            </a:r>
            <a:endParaRPr/>
          </a:p>
        </p:txBody>
      </p:sp>
      <p:pic>
        <p:nvPicPr>
          <p:cNvPr id="329" name="Google Shape;329;p31"/>
          <p:cNvPicPr preferRelativeResize="0"/>
          <p:nvPr/>
        </p:nvPicPr>
        <p:blipFill rotWithShape="1">
          <a:blip r:embed="rId4">
            <a:alphaModFix/>
          </a:blip>
          <a:srcRect b="0" l="0" r="0" t="0"/>
          <a:stretch/>
        </p:blipFill>
        <p:spPr>
          <a:xfrm>
            <a:off x="6507080" y="3243262"/>
            <a:ext cx="4876800" cy="2547937"/>
          </a:xfrm>
          <a:prstGeom prst="rect">
            <a:avLst/>
          </a:prstGeom>
          <a:noFill/>
          <a:ln>
            <a:noFill/>
          </a:ln>
        </p:spPr>
      </p:pic>
      <p:sp>
        <p:nvSpPr>
          <p:cNvPr id="330" name="Google Shape;330;p31"/>
          <p:cNvSpPr txBox="1"/>
          <p:nvPr/>
        </p:nvSpPr>
        <p:spPr>
          <a:xfrm>
            <a:off x="6024252" y="3243447"/>
            <a:ext cx="5442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800">
                <a:solidFill>
                  <a:srgbClr val="FF0000"/>
                </a:solidFill>
                <a:latin typeface="Century Gothic"/>
                <a:ea typeface="Century Gothic"/>
                <a:cs typeface="Century Gothic"/>
                <a:sym typeface="Century Gothic"/>
              </a:rPr>
              <a:t>Fig.6</a:t>
            </a:r>
            <a:endParaRPr sz="1800">
              <a:solidFill>
                <a:schemeClr val="lt1"/>
              </a:solidFill>
              <a:latin typeface="Century Gothic"/>
              <a:ea typeface="Century Gothic"/>
              <a:cs typeface="Century Gothic"/>
              <a:sym typeface="Century Gothic"/>
            </a:endParaRPr>
          </a:p>
        </p:txBody>
      </p:sp>
      <p:sp>
        <p:nvSpPr>
          <p:cNvPr id="331" name="Google Shape;331;p31"/>
          <p:cNvSpPr txBox="1"/>
          <p:nvPr/>
        </p:nvSpPr>
        <p:spPr>
          <a:xfrm>
            <a:off x="11215377" y="3243447"/>
            <a:ext cx="5442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800">
                <a:solidFill>
                  <a:srgbClr val="FF0000"/>
                </a:solidFill>
                <a:latin typeface="Century Gothic"/>
                <a:ea typeface="Century Gothic"/>
                <a:cs typeface="Century Gothic"/>
                <a:sym typeface="Century Gothic"/>
              </a:rPr>
              <a:t>Fig.7</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2"/>
          <p:cNvSpPr txBox="1"/>
          <p:nvPr>
            <p:ph type="title"/>
          </p:nvPr>
        </p:nvSpPr>
        <p:spPr>
          <a:xfrm>
            <a:off x="1143001" y="321469"/>
            <a:ext cx="9905998" cy="68793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200"/>
              <a:buFont typeface="Century Gothic"/>
              <a:buNone/>
            </a:pPr>
            <a:r>
              <a:rPr lang="en-US"/>
              <a:t>UNDERSTANDING WIND TURBINES</a:t>
            </a:r>
            <a:endParaRPr/>
          </a:p>
        </p:txBody>
      </p:sp>
      <p:sp>
        <p:nvSpPr>
          <p:cNvPr id="338" name="Google Shape;338;p32"/>
          <p:cNvSpPr txBox="1"/>
          <p:nvPr>
            <p:ph idx="1" type="body"/>
          </p:nvPr>
        </p:nvSpPr>
        <p:spPr>
          <a:xfrm>
            <a:off x="770449" y="1122760"/>
            <a:ext cx="4588931"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SzPts val="2800"/>
              <a:buNone/>
            </a:pPr>
            <a:r>
              <a:rPr lang="en-US"/>
              <a:t>What is the capacity?</a:t>
            </a:r>
            <a:endParaRPr/>
          </a:p>
        </p:txBody>
      </p:sp>
      <p:sp>
        <p:nvSpPr>
          <p:cNvPr id="339" name="Google Shape;339;p32"/>
          <p:cNvSpPr txBox="1"/>
          <p:nvPr>
            <p:ph idx="2" type="body"/>
          </p:nvPr>
        </p:nvSpPr>
        <p:spPr>
          <a:xfrm>
            <a:off x="603898" y="1807121"/>
            <a:ext cx="4876800" cy="2547937"/>
          </a:xfrm>
          <a:prstGeom prst="rect">
            <a:avLst/>
          </a:prstGeom>
          <a:noFill/>
          <a:ln>
            <a:noFill/>
          </a:ln>
        </p:spPr>
        <p:txBody>
          <a:bodyPr anchorCtr="0" anchor="t" bIns="45700" lIns="91425" spcFirstLastPara="1" rIns="91425" wrap="square" tIns="45700">
            <a:normAutofit/>
          </a:bodyPr>
          <a:lstStyle/>
          <a:p>
            <a:pPr indent="-285750" lvl="1" marL="742950" rtl="0" algn="l">
              <a:lnSpc>
                <a:spcPct val="90000"/>
              </a:lnSpc>
              <a:spcBef>
                <a:spcPts val="0"/>
              </a:spcBef>
              <a:spcAft>
                <a:spcPts val="0"/>
              </a:spcAft>
              <a:buSzPts val="1600"/>
              <a:buChar char="•"/>
            </a:pPr>
            <a:r>
              <a:rPr lang="en-US"/>
              <a:t>Capacity is primarily determined by the length of the blade on the turbine.</a:t>
            </a:r>
            <a:endParaRPr/>
          </a:p>
          <a:p>
            <a:pPr indent="-285750" lvl="2" marL="1200150" rtl="0" algn="l">
              <a:lnSpc>
                <a:spcPct val="90000"/>
              </a:lnSpc>
              <a:spcBef>
                <a:spcPts val="880"/>
              </a:spcBef>
              <a:spcAft>
                <a:spcPts val="0"/>
              </a:spcAft>
              <a:buSzPts val="1400"/>
              <a:buChar char="•"/>
            </a:pPr>
            <a:r>
              <a:rPr lang="en-US"/>
              <a:t>Largest utility-scale wind turbine generates around 15mw</a:t>
            </a:r>
            <a:endParaRPr/>
          </a:p>
          <a:p>
            <a:pPr indent="-285750" lvl="2" marL="1200150" rtl="0" algn="l">
              <a:lnSpc>
                <a:spcPct val="90000"/>
              </a:lnSpc>
              <a:spcBef>
                <a:spcPts val="880"/>
              </a:spcBef>
              <a:spcAft>
                <a:spcPts val="0"/>
              </a:spcAft>
              <a:buSzPts val="1400"/>
              <a:buChar char="•"/>
            </a:pPr>
            <a:r>
              <a:rPr lang="en-US"/>
              <a:t>Largest  wind farm located in texas has 422 wind turbines spread over 47k acres generating 735mw.</a:t>
            </a:r>
            <a:r>
              <a:rPr baseline="30000" lang="en-US">
                <a:solidFill>
                  <a:srgbClr val="FF0000"/>
                </a:solidFill>
              </a:rPr>
              <a:t>7</a:t>
            </a:r>
            <a:endParaRPr baseline="30000">
              <a:solidFill>
                <a:srgbClr val="FF0000"/>
              </a:solidFill>
            </a:endParaRPr>
          </a:p>
          <a:p>
            <a:pPr indent="-171450" lvl="0" marL="285750" rtl="0" algn="l">
              <a:spcBef>
                <a:spcPts val="960"/>
              </a:spcBef>
              <a:spcAft>
                <a:spcPts val="0"/>
              </a:spcAft>
              <a:buSzPts val="1800"/>
              <a:buNone/>
            </a:pPr>
            <a:r>
              <a:t/>
            </a:r>
            <a:endParaRPr/>
          </a:p>
        </p:txBody>
      </p:sp>
      <p:sp>
        <p:nvSpPr>
          <p:cNvPr id="340" name="Google Shape;340;p32"/>
          <p:cNvSpPr txBox="1"/>
          <p:nvPr>
            <p:ph idx="3" type="body"/>
          </p:nvPr>
        </p:nvSpPr>
        <p:spPr>
          <a:xfrm>
            <a:off x="5692489" y="1230859"/>
            <a:ext cx="5729062"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2800"/>
              <a:buNone/>
            </a:pPr>
            <a:r>
              <a:rPr lang="en-US"/>
              <a:t>How large are the power plants?</a:t>
            </a:r>
            <a:endParaRPr/>
          </a:p>
        </p:txBody>
      </p:sp>
      <p:sp>
        <p:nvSpPr>
          <p:cNvPr id="341" name="Google Shape;341;p32"/>
          <p:cNvSpPr txBox="1"/>
          <p:nvPr>
            <p:ph idx="4" type="body"/>
          </p:nvPr>
        </p:nvSpPr>
        <p:spPr>
          <a:xfrm>
            <a:off x="6096000" y="2028577"/>
            <a:ext cx="4876801" cy="2547937"/>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1800"/>
              <a:buChar char="•"/>
            </a:pPr>
            <a:r>
              <a:rPr lang="en-US"/>
              <a:t>Wind farms typically require 30 - 141 acres per megawatt of capacity</a:t>
            </a:r>
            <a:endParaRPr/>
          </a:p>
          <a:p>
            <a:pPr indent="-285750" lvl="0" marL="285750" rtl="0" algn="l">
              <a:spcBef>
                <a:spcPts val="960"/>
              </a:spcBef>
              <a:spcAft>
                <a:spcPts val="0"/>
              </a:spcAft>
              <a:buSzPts val="1800"/>
              <a:buChar char="•"/>
            </a:pPr>
            <a:r>
              <a:rPr lang="en-US"/>
              <a:t>Turbines should be spaced in a 5d x 10d grid with d = diameter of rotor.</a:t>
            </a:r>
            <a:r>
              <a:rPr baseline="30000" lang="en-US">
                <a:solidFill>
                  <a:srgbClr val="FF0000"/>
                </a:solidFill>
              </a:rPr>
              <a:t>8</a:t>
            </a:r>
            <a:endParaRPr baseline="30000">
              <a:solidFill>
                <a:srgbClr val="FF0000"/>
              </a:solidFill>
            </a:endParaRPr>
          </a:p>
        </p:txBody>
      </p:sp>
      <p:pic>
        <p:nvPicPr>
          <p:cNvPr descr="A picture containing text, screenshot, plot, line&#10;&#10;Description automatically generated" id="342" name="Google Shape;342;p32"/>
          <p:cNvPicPr preferRelativeResize="0"/>
          <p:nvPr/>
        </p:nvPicPr>
        <p:blipFill rotWithShape="1">
          <a:blip r:embed="rId3">
            <a:alphaModFix/>
          </a:blip>
          <a:srcRect b="0" l="0" r="0" t="0"/>
          <a:stretch/>
        </p:blipFill>
        <p:spPr>
          <a:xfrm>
            <a:off x="603898" y="3878807"/>
            <a:ext cx="4831565" cy="2547937"/>
          </a:xfrm>
          <a:prstGeom prst="rect">
            <a:avLst/>
          </a:prstGeom>
          <a:noFill/>
          <a:ln>
            <a:noFill/>
          </a:ln>
        </p:spPr>
      </p:pic>
      <p:pic>
        <p:nvPicPr>
          <p:cNvPr descr="Wind turbines in a field&#10;&#10;Description automatically generated with low confidence" id="343" name="Google Shape;343;p32"/>
          <p:cNvPicPr preferRelativeResize="0"/>
          <p:nvPr/>
        </p:nvPicPr>
        <p:blipFill rotWithShape="1">
          <a:blip r:embed="rId4">
            <a:alphaModFix/>
          </a:blip>
          <a:srcRect b="0" l="0" r="0" t="0"/>
          <a:stretch/>
        </p:blipFill>
        <p:spPr>
          <a:xfrm>
            <a:off x="6128162" y="3875562"/>
            <a:ext cx="5101936" cy="2550968"/>
          </a:xfrm>
          <a:prstGeom prst="rect">
            <a:avLst/>
          </a:prstGeom>
          <a:noFill/>
          <a:ln>
            <a:noFill/>
          </a:ln>
        </p:spPr>
      </p:pic>
      <p:sp>
        <p:nvSpPr>
          <p:cNvPr id="344" name="Google Shape;344;p32"/>
          <p:cNvSpPr txBox="1"/>
          <p:nvPr/>
        </p:nvSpPr>
        <p:spPr>
          <a:xfrm>
            <a:off x="5398323" y="3692483"/>
            <a:ext cx="5442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800">
                <a:solidFill>
                  <a:srgbClr val="FF0000"/>
                </a:solidFill>
                <a:latin typeface="Century Gothic"/>
                <a:ea typeface="Century Gothic"/>
                <a:cs typeface="Century Gothic"/>
                <a:sym typeface="Century Gothic"/>
              </a:rPr>
              <a:t>Fig.8</a:t>
            </a:r>
            <a:endParaRPr sz="1800">
              <a:solidFill>
                <a:schemeClr val="lt1"/>
              </a:solidFill>
              <a:latin typeface="Century Gothic"/>
              <a:ea typeface="Century Gothic"/>
              <a:cs typeface="Century Gothic"/>
              <a:sym typeface="Century Gothic"/>
            </a:endParaRPr>
          </a:p>
        </p:txBody>
      </p:sp>
      <p:sp>
        <p:nvSpPr>
          <p:cNvPr id="345" name="Google Shape;345;p32"/>
          <p:cNvSpPr txBox="1"/>
          <p:nvPr/>
        </p:nvSpPr>
        <p:spPr>
          <a:xfrm>
            <a:off x="11167753" y="3692483"/>
            <a:ext cx="5442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800">
                <a:solidFill>
                  <a:srgbClr val="FF0000"/>
                </a:solidFill>
                <a:latin typeface="Century Gothic"/>
                <a:ea typeface="Century Gothic"/>
                <a:cs typeface="Century Gothic"/>
                <a:sym typeface="Century Gothic"/>
              </a:rPr>
              <a:t>Fig.9</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33"/>
          <p:cNvSpPr txBox="1"/>
          <p:nvPr>
            <p:ph type="title"/>
          </p:nvPr>
        </p:nvSpPr>
        <p:spPr>
          <a:xfrm>
            <a:off x="4303643" y="609600"/>
            <a:ext cx="6743767"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n-US"/>
              <a:t>UNDERSTANDING WIND TURBINES</a:t>
            </a:r>
            <a:endParaRPr/>
          </a:p>
        </p:txBody>
      </p:sp>
      <p:pic>
        <p:nvPicPr>
          <p:cNvPr descr="A row of wind turbines in a field&#10;&#10;Description automatically generated with medium confidence" id="352" name="Google Shape;352;p33"/>
          <p:cNvPicPr preferRelativeResize="0"/>
          <p:nvPr/>
        </p:nvPicPr>
        <p:blipFill rotWithShape="1">
          <a:blip r:embed="rId4">
            <a:alphaModFix/>
          </a:blip>
          <a:srcRect b="0" l="16786" r="16786" t="0"/>
          <a:stretch/>
        </p:blipFill>
        <p:spPr>
          <a:xfrm>
            <a:off x="45230" y="62469"/>
            <a:ext cx="3691883" cy="6745564"/>
          </a:xfrm>
          <a:prstGeom prst="rect">
            <a:avLst/>
          </a:prstGeom>
          <a:noFill/>
          <a:ln cap="flat" cmpd="sng" w="38100">
            <a:solidFill>
              <a:schemeClr val="dk2"/>
            </a:solidFill>
            <a:prstDash val="solid"/>
            <a:round/>
            <a:headEnd len="sm" w="sm" type="none"/>
            <a:tailEnd len="sm" w="sm" type="none"/>
          </a:ln>
        </p:spPr>
      </p:pic>
      <p:sp>
        <p:nvSpPr>
          <p:cNvPr id="353" name="Google Shape;353;p33"/>
          <p:cNvSpPr txBox="1"/>
          <p:nvPr>
            <p:ph idx="1" type="body"/>
          </p:nvPr>
        </p:nvSpPr>
        <p:spPr>
          <a:xfrm>
            <a:off x="4303643" y="2666999"/>
            <a:ext cx="7046844" cy="3415749"/>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2000"/>
              <a:buChar char="•"/>
            </a:pPr>
            <a:r>
              <a:rPr lang="en-US"/>
              <a:t>Are there any manufacturers that require more maintenance than others?</a:t>
            </a:r>
            <a:endParaRPr/>
          </a:p>
          <a:p>
            <a:pPr indent="-285750" lvl="1" marL="742950" rtl="0" algn="l">
              <a:spcBef>
                <a:spcPts val="960"/>
              </a:spcBef>
              <a:spcAft>
                <a:spcPts val="0"/>
              </a:spcAft>
              <a:buSzPts val="1800"/>
              <a:buChar char="•"/>
            </a:pPr>
            <a:r>
              <a:rPr lang="en-US"/>
              <a:t>Maintenance frequency varies depending on many factors</a:t>
            </a:r>
            <a:r>
              <a:rPr baseline="30000" lang="en-US">
                <a:solidFill>
                  <a:srgbClr val="FF0000"/>
                </a:solidFill>
              </a:rPr>
              <a:t>9</a:t>
            </a:r>
            <a:r>
              <a:rPr lang="en-US"/>
              <a:t>: </a:t>
            </a:r>
            <a:endParaRPr/>
          </a:p>
          <a:p>
            <a:pPr indent="-285750" lvl="2" marL="1200150" rtl="0" algn="l">
              <a:spcBef>
                <a:spcPts val="920"/>
              </a:spcBef>
              <a:spcAft>
                <a:spcPts val="0"/>
              </a:spcAft>
              <a:buSzPts val="1600"/>
              <a:buChar char="•"/>
            </a:pPr>
            <a:r>
              <a:rPr lang="en-US"/>
              <a:t>the type of turbine</a:t>
            </a:r>
            <a:endParaRPr/>
          </a:p>
          <a:p>
            <a:pPr indent="-285750" lvl="2" marL="1200150" rtl="0" algn="l">
              <a:spcBef>
                <a:spcPts val="920"/>
              </a:spcBef>
              <a:spcAft>
                <a:spcPts val="0"/>
              </a:spcAft>
              <a:buSzPts val="1600"/>
              <a:buChar char="•"/>
            </a:pPr>
            <a:r>
              <a:rPr lang="en-US"/>
              <a:t>its age</a:t>
            </a:r>
            <a:endParaRPr/>
          </a:p>
          <a:p>
            <a:pPr indent="-285750" lvl="2" marL="1200150" rtl="0" algn="l">
              <a:spcBef>
                <a:spcPts val="920"/>
              </a:spcBef>
              <a:spcAft>
                <a:spcPts val="0"/>
              </a:spcAft>
              <a:buSzPts val="1600"/>
              <a:buChar char="•"/>
            </a:pPr>
            <a:r>
              <a:rPr lang="en-US"/>
              <a:t>where it’s installed</a:t>
            </a:r>
            <a:endParaRPr/>
          </a:p>
          <a:p>
            <a:pPr indent="-285750" lvl="2" marL="1200150" rtl="0" algn="l">
              <a:spcBef>
                <a:spcPts val="920"/>
              </a:spcBef>
              <a:spcAft>
                <a:spcPts val="0"/>
              </a:spcAft>
              <a:buSzPts val="1600"/>
              <a:buChar char="•"/>
            </a:pPr>
            <a:r>
              <a:rPr lang="en-US"/>
              <a:t>the amount of wind energy produced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 name="Shape 358"/>
        <p:cNvGrpSpPr/>
        <p:nvPr/>
      </p:nvGrpSpPr>
      <p:grpSpPr>
        <a:xfrm>
          <a:off x="0" y="0"/>
          <a:ext cx="0" cy="0"/>
          <a:chOff x="0" y="0"/>
          <a:chExt cx="0" cy="0"/>
        </a:xfrm>
      </p:grpSpPr>
      <p:pic>
        <p:nvPicPr>
          <p:cNvPr descr="Chart&#10;&#10;Description automatically generated" id="359" name="Google Shape;359;p34"/>
          <p:cNvPicPr preferRelativeResize="0"/>
          <p:nvPr/>
        </p:nvPicPr>
        <p:blipFill rotWithShape="1">
          <a:blip r:embed="rId4">
            <a:alphaModFix amt="15000"/>
          </a:blip>
          <a:srcRect b="4658" l="0" r="0" t="8468"/>
          <a:stretch/>
        </p:blipFill>
        <p:spPr>
          <a:xfrm>
            <a:off x="20" y="10"/>
            <a:ext cx="12191980" cy="6857990"/>
          </a:xfrm>
          <a:prstGeom prst="rect">
            <a:avLst/>
          </a:prstGeom>
          <a:noFill/>
          <a:ln>
            <a:noFill/>
          </a:ln>
        </p:spPr>
      </p:pic>
      <p:sp>
        <p:nvSpPr>
          <p:cNvPr id="360" name="Google Shape;360;p34"/>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b="1" lang="en-US"/>
              <a:t>WHAT ARE THE DYNAMICS OF THE WIND TURBINE MARKET IN THE US?</a:t>
            </a:r>
            <a:endParaRPr/>
          </a:p>
        </p:txBody>
      </p:sp>
      <p:grpSp>
        <p:nvGrpSpPr>
          <p:cNvPr id="361" name="Google Shape;361;p34"/>
          <p:cNvGrpSpPr/>
          <p:nvPr/>
        </p:nvGrpSpPr>
        <p:grpSpPr>
          <a:xfrm>
            <a:off x="743127" y="2253389"/>
            <a:ext cx="9905998" cy="3121150"/>
            <a:chOff x="0" y="1525"/>
            <a:chExt cx="9905998" cy="3121150"/>
          </a:xfrm>
        </p:grpSpPr>
        <p:cxnSp>
          <p:nvCxnSpPr>
            <p:cNvPr id="362" name="Google Shape;362;p34"/>
            <p:cNvCxnSpPr/>
            <p:nvPr/>
          </p:nvCxnSpPr>
          <p:spPr>
            <a:xfrm>
              <a:off x="0" y="1525"/>
              <a:ext cx="9905998" cy="0"/>
            </a:xfrm>
            <a:prstGeom prst="straightConnector1">
              <a:avLst/>
            </a:prstGeom>
            <a:solidFill>
              <a:schemeClr val="accent2"/>
            </a:solidFill>
            <a:ln cap="rnd" cmpd="sng" w="19050">
              <a:solidFill>
                <a:schemeClr val="accent2"/>
              </a:solidFill>
              <a:prstDash val="solid"/>
              <a:round/>
              <a:headEnd len="sm" w="sm" type="none"/>
              <a:tailEnd len="sm" w="sm" type="none"/>
            </a:ln>
          </p:spPr>
        </p:cxnSp>
        <p:sp>
          <p:nvSpPr>
            <p:cNvPr id="363" name="Google Shape;363;p34"/>
            <p:cNvSpPr/>
            <p:nvPr/>
          </p:nvSpPr>
          <p:spPr>
            <a:xfrm>
              <a:off x="0" y="1525"/>
              <a:ext cx="9905998" cy="104038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txBox="1"/>
            <p:nvPr/>
          </p:nvSpPr>
          <p:spPr>
            <a:xfrm>
              <a:off x="0" y="1525"/>
              <a:ext cx="9905998" cy="1040383"/>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Century Gothic"/>
                <a:buNone/>
              </a:pPr>
              <a:r>
                <a:rPr b="1" lang="en-US" sz="1600">
                  <a:solidFill>
                    <a:schemeClr val="lt1"/>
                  </a:solidFill>
                  <a:latin typeface="Century Gothic"/>
                  <a:ea typeface="Century Gothic"/>
                  <a:cs typeface="Century Gothic"/>
                  <a:sym typeface="Century Gothic"/>
                </a:rPr>
                <a:t>FALLING OFFSHORE WIND PRICES, STATE-LEVEL COMMITMENTS, AND AN UNPRECEDENTED EXPANSION INTO NEW LEASING AREAS DROVE THE U.S. OFFSHORE WIND PIPELINE TO GROW 13.5% OVER THE PREVIOUS YEAR  </a:t>
              </a:r>
              <a:r>
                <a:rPr b="0" baseline="30000" lang="en-US" sz="1600">
                  <a:solidFill>
                    <a:srgbClr val="FF0000"/>
                  </a:solidFill>
                  <a:latin typeface="Century Gothic"/>
                  <a:ea typeface="Century Gothic"/>
                  <a:cs typeface="Century Gothic"/>
                  <a:sym typeface="Century Gothic"/>
                </a:rPr>
                <a:t>10</a:t>
              </a:r>
              <a:endParaRPr b="0" baseline="30000" sz="1600">
                <a:solidFill>
                  <a:srgbClr val="FF0000"/>
                </a:solidFill>
                <a:latin typeface="Century Gothic"/>
                <a:ea typeface="Century Gothic"/>
                <a:cs typeface="Century Gothic"/>
                <a:sym typeface="Century Gothic"/>
              </a:endParaRPr>
            </a:p>
          </p:txBody>
        </p:sp>
        <p:cxnSp>
          <p:nvCxnSpPr>
            <p:cNvPr id="365" name="Google Shape;365;p34"/>
            <p:cNvCxnSpPr/>
            <p:nvPr/>
          </p:nvCxnSpPr>
          <p:spPr>
            <a:xfrm>
              <a:off x="0" y="1041908"/>
              <a:ext cx="9905998" cy="0"/>
            </a:xfrm>
            <a:prstGeom prst="straightConnector1">
              <a:avLst/>
            </a:prstGeom>
            <a:solidFill>
              <a:srgbClr val="DACE83"/>
            </a:solidFill>
            <a:ln cap="rnd" cmpd="sng" w="19050">
              <a:solidFill>
                <a:srgbClr val="DACE83"/>
              </a:solidFill>
              <a:prstDash val="solid"/>
              <a:round/>
              <a:headEnd len="sm" w="sm" type="none"/>
              <a:tailEnd len="sm" w="sm" type="none"/>
            </a:ln>
          </p:spPr>
        </p:cxnSp>
        <p:sp>
          <p:nvSpPr>
            <p:cNvPr id="366" name="Google Shape;366;p34"/>
            <p:cNvSpPr/>
            <p:nvPr/>
          </p:nvSpPr>
          <p:spPr>
            <a:xfrm>
              <a:off x="0" y="1041908"/>
              <a:ext cx="9905998" cy="104038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4"/>
            <p:cNvSpPr txBox="1"/>
            <p:nvPr/>
          </p:nvSpPr>
          <p:spPr>
            <a:xfrm>
              <a:off x="0" y="1041908"/>
              <a:ext cx="9905998" cy="1040383"/>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Century Gothic"/>
                <a:buNone/>
              </a:pPr>
              <a:r>
                <a:rPr b="1" lang="en-US" sz="1600">
                  <a:solidFill>
                    <a:schemeClr val="lt1"/>
                  </a:solidFill>
                  <a:latin typeface="Century Gothic"/>
                  <a:ea typeface="Century Gothic"/>
                  <a:cs typeface="Century Gothic"/>
                  <a:sym typeface="Century Gothic"/>
                </a:rPr>
                <a:t>THE PIPELINE INCLUDES TWO PROJECTS IN OPERATION TOTALING 42 MW, TWO PROJECTS UNDER CONSTRUCTION TOTALING 932 MW, AND 18 PROJECTS IN THE PERMITTING PHASE TOTALING 18,581 MW.</a:t>
              </a:r>
              <a:r>
                <a:rPr b="1" baseline="30000" lang="en-US" sz="1600">
                  <a:solidFill>
                    <a:schemeClr val="lt1"/>
                  </a:solidFill>
                  <a:latin typeface="Century Gothic"/>
                  <a:ea typeface="Century Gothic"/>
                  <a:cs typeface="Century Gothic"/>
                  <a:sym typeface="Century Gothic"/>
                </a:rPr>
                <a:t> </a:t>
              </a:r>
              <a:r>
                <a:rPr b="0" baseline="30000" lang="en-US" sz="1600">
                  <a:solidFill>
                    <a:srgbClr val="FF0000"/>
                  </a:solidFill>
                  <a:latin typeface="Century Gothic"/>
                  <a:ea typeface="Century Gothic"/>
                  <a:cs typeface="Century Gothic"/>
                  <a:sym typeface="Century Gothic"/>
                </a:rPr>
                <a:t>10</a:t>
              </a:r>
              <a:endParaRPr b="0" baseline="30000" sz="1600">
                <a:solidFill>
                  <a:srgbClr val="FF0000"/>
                </a:solidFill>
                <a:latin typeface="Century Gothic"/>
                <a:ea typeface="Century Gothic"/>
                <a:cs typeface="Century Gothic"/>
                <a:sym typeface="Century Gothic"/>
              </a:endParaRPr>
            </a:p>
          </p:txBody>
        </p:sp>
        <p:cxnSp>
          <p:nvCxnSpPr>
            <p:cNvPr id="368" name="Google Shape;368;p34"/>
            <p:cNvCxnSpPr/>
            <p:nvPr/>
          </p:nvCxnSpPr>
          <p:spPr>
            <a:xfrm>
              <a:off x="0" y="2082292"/>
              <a:ext cx="9905998" cy="0"/>
            </a:xfrm>
            <a:prstGeom prst="straightConnector1">
              <a:avLst/>
            </a:prstGeom>
            <a:solidFill>
              <a:srgbClr val="E7BF5C"/>
            </a:solidFill>
            <a:ln cap="rnd" cmpd="sng" w="19050">
              <a:solidFill>
                <a:srgbClr val="E7BF5C"/>
              </a:solidFill>
              <a:prstDash val="solid"/>
              <a:round/>
              <a:headEnd len="sm" w="sm" type="none"/>
              <a:tailEnd len="sm" w="sm" type="none"/>
            </a:ln>
          </p:spPr>
        </p:cxnSp>
        <p:sp>
          <p:nvSpPr>
            <p:cNvPr id="369" name="Google Shape;369;p34"/>
            <p:cNvSpPr/>
            <p:nvPr/>
          </p:nvSpPr>
          <p:spPr>
            <a:xfrm>
              <a:off x="0" y="2082292"/>
              <a:ext cx="9905998" cy="104038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txBox="1"/>
            <p:nvPr/>
          </p:nvSpPr>
          <p:spPr>
            <a:xfrm>
              <a:off x="0" y="2082292"/>
              <a:ext cx="9905998" cy="1040383"/>
            </a:xfrm>
            <a:prstGeom prst="rect">
              <a:avLst/>
            </a:prstGeom>
            <a:noFill/>
            <a:ln>
              <a:noFill/>
            </a:ln>
          </p:spPr>
          <p:txBody>
            <a:bodyPr anchorCtr="0" anchor="t"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Century Gothic"/>
                <a:buNone/>
              </a:pPr>
              <a:r>
                <a:rPr b="1" lang="en-US" sz="1600">
                  <a:solidFill>
                    <a:schemeClr val="lt1"/>
                  </a:solidFill>
                  <a:latin typeface="Century Gothic"/>
                  <a:ea typeface="Century Gothic"/>
                  <a:cs typeface="Century Gothic"/>
                  <a:sym typeface="Century Gothic"/>
                </a:rPr>
                <a:t>ADDITIONAL 10,000 MEGAWATTS OF LARGE-SCALE BATTERY STORAGE’S ABILITY TO CONTRIBUTE ELECTRICITY TO THE GRID IS LIKELY TO BE INSTALLED BETWEEN 2021 AND 2023 IN THE UNITED STATES—10 TIMES THE TOTAL AMOUNT OF MAXIMUM GENERATION CAPACITY BY ALL SYSTEMS IN 2019.</a:t>
              </a:r>
              <a:r>
                <a:rPr b="0" baseline="30000" lang="en-US" sz="1600">
                  <a:solidFill>
                    <a:srgbClr val="FF0000"/>
                  </a:solidFill>
                  <a:latin typeface="Century Gothic"/>
                  <a:ea typeface="Century Gothic"/>
                  <a:cs typeface="Century Gothic"/>
                  <a:sym typeface="Century Gothic"/>
                </a:rPr>
                <a:t>11</a:t>
              </a:r>
              <a:endParaRPr b="0" baseline="30000" sz="1600" u="sng">
                <a:solidFill>
                  <a:srgbClr val="FF0000"/>
                </a:solidFill>
                <a:latin typeface="Century Gothic"/>
                <a:ea typeface="Century Gothic"/>
                <a:cs typeface="Century Gothic"/>
                <a:sym typeface="Century Gothic"/>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5"/>
          <p:cNvSpPr txBox="1"/>
          <p:nvPr>
            <p:ph type="title"/>
          </p:nvPr>
        </p:nvSpPr>
        <p:spPr>
          <a:xfrm>
            <a:off x="1141413" y="267325"/>
            <a:ext cx="9905998" cy="79947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200"/>
              <a:buFont typeface="Century Gothic"/>
              <a:buNone/>
            </a:pPr>
            <a:r>
              <a:rPr lang="en-US"/>
              <a:t>CAPACITY BY STATE</a:t>
            </a:r>
            <a:endParaRPr/>
          </a:p>
        </p:txBody>
      </p:sp>
      <p:pic>
        <p:nvPicPr>
          <p:cNvPr descr="A map of the united states" id="377" name="Google Shape;377;p35"/>
          <p:cNvPicPr preferRelativeResize="0"/>
          <p:nvPr/>
        </p:nvPicPr>
        <p:blipFill rotWithShape="1">
          <a:blip r:embed="rId3">
            <a:alphaModFix/>
          </a:blip>
          <a:srcRect b="0" l="0" r="0" t="0"/>
          <a:stretch/>
        </p:blipFill>
        <p:spPr>
          <a:xfrm>
            <a:off x="5543799" y="1648387"/>
            <a:ext cx="6307776" cy="4754262"/>
          </a:xfrm>
          <a:prstGeom prst="rect">
            <a:avLst/>
          </a:prstGeom>
          <a:noFill/>
          <a:ln>
            <a:noFill/>
          </a:ln>
        </p:spPr>
      </p:pic>
      <p:pic>
        <p:nvPicPr>
          <p:cNvPr descr="Table&#10;&#10;Description automatically generated" id="378" name="Google Shape;378;p35"/>
          <p:cNvPicPr preferRelativeResize="0"/>
          <p:nvPr>
            <p:ph idx="1" type="body"/>
          </p:nvPr>
        </p:nvPicPr>
        <p:blipFill rotWithShape="1">
          <a:blip r:embed="rId4">
            <a:alphaModFix/>
          </a:blip>
          <a:srcRect b="0" l="0" r="0" t="0"/>
          <a:stretch/>
        </p:blipFill>
        <p:spPr>
          <a:xfrm>
            <a:off x="181707" y="1647700"/>
            <a:ext cx="5046578" cy="3193474"/>
          </a:xfrm>
          <a:prstGeom prst="rect">
            <a:avLst/>
          </a:prstGeom>
          <a:noFill/>
          <a:ln>
            <a:noFill/>
          </a:ln>
        </p:spPr>
      </p:pic>
      <p:sp>
        <p:nvSpPr>
          <p:cNvPr id="379" name="Google Shape;379;p35"/>
          <p:cNvSpPr txBox="1"/>
          <p:nvPr/>
        </p:nvSpPr>
        <p:spPr>
          <a:xfrm>
            <a:off x="5112573" y="1413287"/>
            <a:ext cx="6259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800">
                <a:solidFill>
                  <a:srgbClr val="FF0000"/>
                </a:solidFill>
                <a:latin typeface="Century Gothic"/>
                <a:ea typeface="Century Gothic"/>
                <a:cs typeface="Century Gothic"/>
                <a:sym typeface="Century Gothic"/>
              </a:rPr>
              <a:t>Fig.10</a:t>
            </a:r>
            <a:endParaRPr sz="1800">
              <a:solidFill>
                <a:srgbClr val="FFFFFF"/>
              </a:solidFill>
              <a:latin typeface="Century Gothic"/>
              <a:ea typeface="Century Gothic"/>
              <a:cs typeface="Century Gothic"/>
              <a:sym typeface="Century Gothic"/>
            </a:endParaRPr>
          </a:p>
        </p:txBody>
      </p:sp>
      <p:sp>
        <p:nvSpPr>
          <p:cNvPr id="380" name="Google Shape;380;p35"/>
          <p:cNvSpPr txBox="1"/>
          <p:nvPr/>
        </p:nvSpPr>
        <p:spPr>
          <a:xfrm>
            <a:off x="11630394" y="1413286"/>
            <a:ext cx="6259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800">
                <a:solidFill>
                  <a:srgbClr val="FF0000"/>
                </a:solidFill>
                <a:latin typeface="Century Gothic"/>
                <a:ea typeface="Century Gothic"/>
                <a:cs typeface="Century Gothic"/>
                <a:sym typeface="Century Gothic"/>
              </a:rPr>
              <a:t>Fig.11</a:t>
            </a:r>
            <a:endParaRPr sz="1800">
              <a:solidFill>
                <a:srgbClr val="FFFFFF"/>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36"/>
          <p:cNvSpPr txBox="1"/>
          <p:nvPr>
            <p:ph type="title"/>
          </p:nvPr>
        </p:nvSpPr>
        <p:spPr>
          <a:xfrm>
            <a:off x="643192" y="609600"/>
            <a:ext cx="3643674"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Century Gothic"/>
              <a:buNone/>
            </a:pPr>
            <a:r>
              <a:rPr lang="en-US" sz="2800"/>
              <a:t>POTENTIAL WIND CAPACITY</a:t>
            </a:r>
            <a:endParaRPr/>
          </a:p>
        </p:txBody>
      </p:sp>
      <p:sp>
        <p:nvSpPr>
          <p:cNvPr id="387" name="Google Shape;387;p36"/>
          <p:cNvSpPr txBox="1"/>
          <p:nvPr>
            <p:ph idx="1" type="body"/>
          </p:nvPr>
        </p:nvSpPr>
        <p:spPr>
          <a:xfrm>
            <a:off x="643192" y="2666999"/>
            <a:ext cx="3643674" cy="321627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1800"/>
              <a:buChar char="•"/>
            </a:pPr>
            <a:r>
              <a:rPr lang="en-US" sz="1800"/>
              <a:t>Capacity potential is </a:t>
            </a:r>
            <a:r>
              <a:rPr b="1" lang="en-US" sz="1800"/>
              <a:t>76</a:t>
            </a:r>
            <a:r>
              <a:rPr lang="en-US" sz="1800"/>
              <a:t> times greater than current installed wind capacity</a:t>
            </a:r>
            <a:endParaRPr sz="1800"/>
          </a:p>
        </p:txBody>
      </p:sp>
      <p:pic>
        <p:nvPicPr>
          <p:cNvPr descr="Map&#10;&#10;Description automatically generated" id="388" name="Google Shape;388;p36"/>
          <p:cNvPicPr preferRelativeResize="0"/>
          <p:nvPr/>
        </p:nvPicPr>
        <p:blipFill rotWithShape="1">
          <a:blip r:embed="rId4">
            <a:alphaModFix/>
          </a:blip>
          <a:srcRect b="0" l="0" r="0" t="0"/>
          <a:stretch/>
        </p:blipFill>
        <p:spPr>
          <a:xfrm>
            <a:off x="4636845" y="645106"/>
            <a:ext cx="6904931" cy="5247747"/>
          </a:xfrm>
          <a:prstGeom prst="roundRect">
            <a:avLst>
              <a:gd fmla="val 3517" name="adj"/>
            </a:avLst>
          </a:prstGeom>
          <a:noFill/>
          <a:ln cap="flat" cmpd="sng" w="38100">
            <a:solidFill>
              <a:srgbClr val="363D46"/>
            </a:solidFill>
            <a:prstDash val="solid"/>
            <a:round/>
            <a:headEnd len="sm" w="sm" type="none"/>
            <a:tailEnd len="sm" w="sm" type="none"/>
          </a:ln>
        </p:spPr>
      </p:pic>
      <p:sp>
        <p:nvSpPr>
          <p:cNvPr id="389" name="Google Shape;389;p36"/>
          <p:cNvSpPr txBox="1"/>
          <p:nvPr/>
        </p:nvSpPr>
        <p:spPr>
          <a:xfrm>
            <a:off x="11467108" y="426768"/>
            <a:ext cx="6259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800">
                <a:solidFill>
                  <a:srgbClr val="FF0000"/>
                </a:solidFill>
                <a:latin typeface="Century Gothic"/>
                <a:ea typeface="Century Gothic"/>
                <a:cs typeface="Century Gothic"/>
                <a:sym typeface="Century Gothic"/>
              </a:rPr>
              <a:t>Fig.12</a:t>
            </a:r>
            <a:endParaRPr sz="1800">
              <a:solidFill>
                <a:srgbClr val="FFFFFF"/>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4" name="Shape 394"/>
        <p:cNvGrpSpPr/>
        <p:nvPr/>
      </p:nvGrpSpPr>
      <p:grpSpPr>
        <a:xfrm>
          <a:off x="0" y="0"/>
          <a:ext cx="0" cy="0"/>
          <a:chOff x="0" y="0"/>
          <a:chExt cx="0" cy="0"/>
        </a:xfrm>
      </p:grpSpPr>
      <p:sp>
        <p:nvSpPr>
          <p:cNvPr id="395" name="Google Shape;395;p37"/>
          <p:cNvSpPr txBox="1"/>
          <p:nvPr>
            <p:ph type="title"/>
          </p:nvPr>
        </p:nvSpPr>
        <p:spPr>
          <a:xfrm>
            <a:off x="7416799" y="549158"/>
            <a:ext cx="4605129" cy="2917371"/>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n-US"/>
              <a:t>HOW FAR CAN IT TRAVEL AND STILL BE USEFUL</a:t>
            </a:r>
            <a:r>
              <a:rPr baseline="30000" lang="en-US">
                <a:solidFill>
                  <a:srgbClr val="FF0000"/>
                </a:solidFill>
              </a:rPr>
              <a:t>12, 13</a:t>
            </a:r>
            <a:r>
              <a:rPr lang="en-US"/>
              <a:t>? </a:t>
            </a:r>
            <a:endParaRPr/>
          </a:p>
        </p:txBody>
      </p:sp>
      <p:pic>
        <p:nvPicPr>
          <p:cNvPr id="396" name="Google Shape;396;p37"/>
          <p:cNvPicPr preferRelativeResize="0"/>
          <p:nvPr/>
        </p:nvPicPr>
        <p:blipFill rotWithShape="1">
          <a:blip r:embed="rId4">
            <a:alphaModFix/>
          </a:blip>
          <a:srcRect b="0" l="0" r="0" t="0"/>
          <a:stretch/>
        </p:blipFill>
        <p:spPr>
          <a:xfrm>
            <a:off x="170072" y="0"/>
            <a:ext cx="7039429" cy="3607706"/>
          </a:xfrm>
          <a:prstGeom prst="roundRect">
            <a:avLst>
              <a:gd fmla="val 3517" name="adj"/>
            </a:avLst>
          </a:prstGeom>
          <a:noFill/>
          <a:ln cap="flat" cmpd="sng" w="38100">
            <a:solidFill>
              <a:srgbClr val="363D46"/>
            </a:solidFill>
            <a:prstDash val="solid"/>
            <a:round/>
            <a:headEnd len="sm" w="sm" type="none"/>
            <a:tailEnd len="sm" w="sm" type="none"/>
          </a:ln>
        </p:spPr>
      </p:pic>
      <p:grpSp>
        <p:nvGrpSpPr>
          <p:cNvPr id="397" name="Google Shape;397;p37"/>
          <p:cNvGrpSpPr/>
          <p:nvPr/>
        </p:nvGrpSpPr>
        <p:grpSpPr>
          <a:xfrm>
            <a:off x="159658" y="3741794"/>
            <a:ext cx="11862272" cy="2914950"/>
            <a:chOff x="0" y="1210"/>
            <a:chExt cx="11862272" cy="2914950"/>
          </a:xfrm>
        </p:grpSpPr>
        <p:sp>
          <p:nvSpPr>
            <p:cNvPr id="398" name="Google Shape;398;p37"/>
            <p:cNvSpPr/>
            <p:nvPr/>
          </p:nvSpPr>
          <p:spPr>
            <a:xfrm>
              <a:off x="0" y="1210"/>
              <a:ext cx="11862272" cy="613673"/>
            </a:xfrm>
            <a:prstGeom prst="roundRect">
              <a:avLst>
                <a:gd fmla="val 1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7"/>
            <p:cNvSpPr/>
            <p:nvPr/>
          </p:nvSpPr>
          <p:spPr>
            <a:xfrm>
              <a:off x="185636" y="139287"/>
              <a:ext cx="337520" cy="33752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7"/>
            <p:cNvSpPr/>
            <p:nvPr/>
          </p:nvSpPr>
          <p:spPr>
            <a:xfrm>
              <a:off x="708793" y="1210"/>
              <a:ext cx="11153478" cy="6136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7"/>
            <p:cNvSpPr txBox="1"/>
            <p:nvPr/>
          </p:nvSpPr>
          <p:spPr>
            <a:xfrm>
              <a:off x="708793" y="1210"/>
              <a:ext cx="11153478" cy="613673"/>
            </a:xfrm>
            <a:prstGeom prst="rect">
              <a:avLst/>
            </a:prstGeom>
            <a:noFill/>
            <a:ln>
              <a:noFill/>
            </a:ln>
          </p:spPr>
          <p:txBody>
            <a:bodyPr anchorCtr="0" anchor="ctr" bIns="64925" lIns="64925" spcFirstLastPara="1" rIns="64925" wrap="square" tIns="64925">
              <a:noAutofit/>
            </a:bodyPr>
            <a:lstStyle/>
            <a:p>
              <a:pPr indent="0" lvl="0" marL="0" marR="0" rtl="0" algn="l">
                <a:lnSpc>
                  <a:spcPct val="100000"/>
                </a:lnSpc>
                <a:spcBef>
                  <a:spcPts val="0"/>
                </a:spcBef>
                <a:spcAft>
                  <a:spcPts val="0"/>
                </a:spcAft>
                <a:buClr>
                  <a:schemeClr val="lt1"/>
                </a:buClr>
                <a:buSzPts val="1400"/>
                <a:buFont typeface="Century Gothic"/>
                <a:buNone/>
              </a:pPr>
              <a:r>
                <a:rPr b="1" lang="en-US" sz="1400">
                  <a:solidFill>
                    <a:schemeClr val="lt1"/>
                  </a:solidFill>
                  <a:latin typeface="Century Gothic"/>
                  <a:ea typeface="Century Gothic"/>
                  <a:cs typeface="Century Gothic"/>
                  <a:sym typeface="Century Gothic"/>
                </a:rPr>
                <a:t>THE TURBINES IN A WIND FARM ARE CONNECTED SO THE ELECTRICITY THEY GENERATE CAN TRAVEL FROM THE WIND FARM TO THE POWER GRID. </a:t>
              </a:r>
              <a:endParaRPr sz="1400">
                <a:solidFill>
                  <a:schemeClr val="lt1"/>
                </a:solidFill>
                <a:latin typeface="Century Gothic"/>
                <a:ea typeface="Century Gothic"/>
                <a:cs typeface="Century Gothic"/>
                <a:sym typeface="Century Gothic"/>
              </a:endParaRPr>
            </a:p>
          </p:txBody>
        </p:sp>
        <p:sp>
          <p:nvSpPr>
            <p:cNvPr id="402" name="Google Shape;402;p37"/>
            <p:cNvSpPr/>
            <p:nvPr/>
          </p:nvSpPr>
          <p:spPr>
            <a:xfrm>
              <a:off x="0" y="768303"/>
              <a:ext cx="11862272" cy="613673"/>
            </a:xfrm>
            <a:prstGeom prst="roundRect">
              <a:avLst>
                <a:gd fmla="val 10000" name="adj"/>
              </a:avLst>
            </a:prstGeom>
            <a:solidFill>
              <a:srgbClr val="C7C4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7"/>
            <p:cNvSpPr/>
            <p:nvPr/>
          </p:nvSpPr>
          <p:spPr>
            <a:xfrm>
              <a:off x="185636" y="906379"/>
              <a:ext cx="337520" cy="33752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7"/>
            <p:cNvSpPr/>
            <p:nvPr/>
          </p:nvSpPr>
          <p:spPr>
            <a:xfrm>
              <a:off x="708793" y="768303"/>
              <a:ext cx="11153478" cy="6136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7"/>
            <p:cNvSpPr txBox="1"/>
            <p:nvPr/>
          </p:nvSpPr>
          <p:spPr>
            <a:xfrm>
              <a:off x="708793" y="768303"/>
              <a:ext cx="11153478" cy="613673"/>
            </a:xfrm>
            <a:prstGeom prst="rect">
              <a:avLst/>
            </a:prstGeom>
            <a:noFill/>
            <a:ln>
              <a:noFill/>
            </a:ln>
          </p:spPr>
          <p:txBody>
            <a:bodyPr anchorCtr="0" anchor="ctr" bIns="64925" lIns="64925" spcFirstLastPara="1" rIns="64925" wrap="square" tIns="64925">
              <a:noAutofit/>
            </a:bodyPr>
            <a:lstStyle/>
            <a:p>
              <a:pPr indent="0" lvl="0" marL="0" marR="0" rtl="0" algn="l">
                <a:lnSpc>
                  <a:spcPct val="100000"/>
                </a:lnSpc>
                <a:spcBef>
                  <a:spcPts val="0"/>
                </a:spcBef>
                <a:spcAft>
                  <a:spcPts val="0"/>
                </a:spcAft>
                <a:buClr>
                  <a:schemeClr val="lt1"/>
                </a:buClr>
                <a:buSzPts val="1400"/>
                <a:buFont typeface="Century Gothic"/>
                <a:buNone/>
              </a:pPr>
              <a:r>
                <a:rPr b="1" lang="en-US" sz="1400">
                  <a:solidFill>
                    <a:schemeClr val="lt1"/>
                  </a:solidFill>
                  <a:latin typeface="Century Gothic"/>
                  <a:ea typeface="Century Gothic"/>
                  <a:cs typeface="Century Gothic"/>
                  <a:sym typeface="Century Gothic"/>
                </a:rPr>
                <a:t>ONCE WIND ENERGY IS ON THE MAIN POWER GRID, ELECTRIC UTILITIES OR POWER OPERATORS WILL SEND THE ELECTRICITY TO WHERE PEOPLE NEED IT. </a:t>
              </a:r>
              <a:endParaRPr sz="1400">
                <a:solidFill>
                  <a:schemeClr val="lt1"/>
                </a:solidFill>
                <a:latin typeface="Century Gothic"/>
                <a:ea typeface="Century Gothic"/>
                <a:cs typeface="Century Gothic"/>
                <a:sym typeface="Century Gothic"/>
              </a:endParaRPr>
            </a:p>
          </p:txBody>
        </p:sp>
        <p:sp>
          <p:nvSpPr>
            <p:cNvPr id="406" name="Google Shape;406;p37"/>
            <p:cNvSpPr/>
            <p:nvPr/>
          </p:nvSpPr>
          <p:spPr>
            <a:xfrm>
              <a:off x="0" y="1535395"/>
              <a:ext cx="11862272" cy="613673"/>
            </a:xfrm>
            <a:prstGeom prst="roundRect">
              <a:avLst>
                <a:gd fmla="val 10000" name="adj"/>
              </a:avLst>
            </a:prstGeom>
            <a:solidFill>
              <a:srgbClr val="D1CA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7"/>
            <p:cNvSpPr/>
            <p:nvPr/>
          </p:nvSpPr>
          <p:spPr>
            <a:xfrm>
              <a:off x="185636" y="1673471"/>
              <a:ext cx="337520" cy="337520"/>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7"/>
            <p:cNvSpPr/>
            <p:nvPr/>
          </p:nvSpPr>
          <p:spPr>
            <a:xfrm>
              <a:off x="708793" y="1535395"/>
              <a:ext cx="11153478" cy="6136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7"/>
            <p:cNvSpPr txBox="1"/>
            <p:nvPr/>
          </p:nvSpPr>
          <p:spPr>
            <a:xfrm>
              <a:off x="708793" y="1535395"/>
              <a:ext cx="11153478" cy="613673"/>
            </a:xfrm>
            <a:prstGeom prst="rect">
              <a:avLst/>
            </a:prstGeom>
            <a:noFill/>
            <a:ln>
              <a:noFill/>
            </a:ln>
          </p:spPr>
          <p:txBody>
            <a:bodyPr anchorCtr="0" anchor="ctr" bIns="64925" lIns="64925" spcFirstLastPara="1" rIns="64925" wrap="square" tIns="64925">
              <a:noAutofit/>
            </a:bodyPr>
            <a:lstStyle/>
            <a:p>
              <a:pPr indent="0" lvl="0" marL="0" marR="0" rtl="0" algn="l">
                <a:lnSpc>
                  <a:spcPct val="100000"/>
                </a:lnSpc>
                <a:spcBef>
                  <a:spcPts val="0"/>
                </a:spcBef>
                <a:spcAft>
                  <a:spcPts val="0"/>
                </a:spcAft>
                <a:buClr>
                  <a:schemeClr val="lt1"/>
                </a:buClr>
                <a:buSzPts val="1400"/>
                <a:buFont typeface="Century Gothic"/>
                <a:buNone/>
              </a:pPr>
              <a:r>
                <a:rPr b="1" lang="en-US" sz="1400">
                  <a:solidFill>
                    <a:schemeClr val="lt1"/>
                  </a:solidFill>
                  <a:latin typeface="Century Gothic"/>
                  <a:ea typeface="Century Gothic"/>
                  <a:cs typeface="Century Gothic"/>
                  <a:sym typeface="Century Gothic"/>
                </a:rPr>
                <a:t>SUB-TRANSMISSION LINES COLLECT ELECTRICITY GENERATED AT THE WIND PROJECT AND TRANSPORT IT TO LARGER TRANSMISSION LINES, WHERE THE ELECTRICITY CAN TRAVEL ACROSS LONG DISTANCES TO THE LOCATIONS WHERE IT IS NEEDED. </a:t>
              </a:r>
              <a:endParaRPr sz="1400">
                <a:solidFill>
                  <a:schemeClr val="lt1"/>
                </a:solidFill>
                <a:latin typeface="Century Gothic"/>
                <a:ea typeface="Century Gothic"/>
                <a:cs typeface="Century Gothic"/>
                <a:sym typeface="Century Gothic"/>
              </a:endParaRPr>
            </a:p>
          </p:txBody>
        </p:sp>
        <p:sp>
          <p:nvSpPr>
            <p:cNvPr id="410" name="Google Shape;410;p37"/>
            <p:cNvSpPr/>
            <p:nvPr/>
          </p:nvSpPr>
          <p:spPr>
            <a:xfrm>
              <a:off x="0" y="2302487"/>
              <a:ext cx="11862272" cy="613673"/>
            </a:xfrm>
            <a:prstGeom prst="roundRect">
              <a:avLst>
                <a:gd fmla="val 10000" name="adj"/>
              </a:avLst>
            </a:prstGeom>
            <a:solidFill>
              <a:srgbClr val="DBC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7"/>
            <p:cNvSpPr/>
            <p:nvPr/>
          </p:nvSpPr>
          <p:spPr>
            <a:xfrm>
              <a:off x="185636" y="2440564"/>
              <a:ext cx="337520" cy="337520"/>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7"/>
            <p:cNvSpPr/>
            <p:nvPr/>
          </p:nvSpPr>
          <p:spPr>
            <a:xfrm>
              <a:off x="708793" y="2302487"/>
              <a:ext cx="11153478" cy="6136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7"/>
            <p:cNvSpPr txBox="1"/>
            <p:nvPr/>
          </p:nvSpPr>
          <p:spPr>
            <a:xfrm>
              <a:off x="708793" y="2302487"/>
              <a:ext cx="11153478" cy="613673"/>
            </a:xfrm>
            <a:prstGeom prst="rect">
              <a:avLst/>
            </a:prstGeom>
            <a:noFill/>
            <a:ln>
              <a:noFill/>
            </a:ln>
          </p:spPr>
          <p:txBody>
            <a:bodyPr anchorCtr="0" anchor="ctr" bIns="64925" lIns="64925" spcFirstLastPara="1" rIns="64925" wrap="square" tIns="64925">
              <a:noAutofit/>
            </a:bodyPr>
            <a:lstStyle/>
            <a:p>
              <a:pPr indent="0" lvl="0" marL="0" marR="0" rtl="0" algn="l">
                <a:lnSpc>
                  <a:spcPct val="100000"/>
                </a:lnSpc>
                <a:spcBef>
                  <a:spcPts val="0"/>
                </a:spcBef>
                <a:spcAft>
                  <a:spcPts val="0"/>
                </a:spcAft>
                <a:buClr>
                  <a:schemeClr val="lt1"/>
                </a:buClr>
                <a:buSzPts val="1400"/>
                <a:buFont typeface="Century Gothic"/>
                <a:buNone/>
              </a:pPr>
              <a:r>
                <a:rPr b="1" lang="en-US" sz="1400">
                  <a:solidFill>
                    <a:schemeClr val="lt1"/>
                  </a:solidFill>
                  <a:latin typeface="Century Gothic"/>
                  <a:ea typeface="Century Gothic"/>
                  <a:cs typeface="Century Gothic"/>
                  <a:sym typeface="Century Gothic"/>
                </a:rPr>
                <a:t>FINALLY, SMALLER DISTRIBUTION LINES DELIVER ELECTRICITY DIRECTLY TO YOUR TOWN, HOME, OR BUSINESS.</a:t>
              </a:r>
              <a:endParaRPr sz="1400">
                <a:solidFill>
                  <a:schemeClr val="lt1"/>
                </a:solidFill>
                <a:latin typeface="Century Gothic"/>
                <a:ea typeface="Century Gothic"/>
                <a:cs typeface="Century Gothic"/>
                <a:sym typeface="Century Gothic"/>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0"/>
          <p:cNvSpPr txBox="1"/>
          <p:nvPr>
            <p:ph type="ctrTitle"/>
          </p:nvPr>
        </p:nvSpPr>
        <p:spPr>
          <a:xfrm>
            <a:off x="1751012" y="4363271"/>
            <a:ext cx="8676222" cy="106680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3700"/>
              <a:buFont typeface="Century Gothic"/>
              <a:buNone/>
            </a:pPr>
            <a:r>
              <a:rPr lang="en-US" sz="3700"/>
              <a:t>WIND ENERGY INDUSTRY ANALYSIS</a:t>
            </a:r>
            <a:endParaRPr/>
          </a:p>
        </p:txBody>
      </p:sp>
      <p:sp>
        <p:nvSpPr>
          <p:cNvPr id="141" name="Google Shape;141;p20"/>
          <p:cNvSpPr txBox="1"/>
          <p:nvPr>
            <p:ph idx="1" type="subTitle"/>
          </p:nvPr>
        </p:nvSpPr>
        <p:spPr>
          <a:xfrm>
            <a:off x="1038369" y="5519517"/>
            <a:ext cx="10115262" cy="1228834"/>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500"/>
              <a:buNone/>
            </a:pPr>
            <a:r>
              <a:t/>
            </a:r>
            <a:endParaRPr sz="500"/>
          </a:p>
          <a:p>
            <a:pPr indent="0" lvl="0" marL="0" rtl="0" algn="ctr">
              <a:lnSpc>
                <a:spcPct val="90000"/>
              </a:lnSpc>
              <a:spcBef>
                <a:spcPts val="700"/>
              </a:spcBef>
              <a:spcAft>
                <a:spcPts val="0"/>
              </a:spcAft>
              <a:buSzPts val="500"/>
              <a:buNone/>
            </a:pPr>
            <a:r>
              <a:t/>
            </a:r>
            <a:endParaRPr sz="500"/>
          </a:p>
          <a:p>
            <a:pPr indent="0" lvl="0" marL="0" rtl="0" algn="ctr">
              <a:lnSpc>
                <a:spcPct val="90000"/>
              </a:lnSpc>
              <a:spcBef>
                <a:spcPts val="1080"/>
              </a:spcBef>
              <a:spcAft>
                <a:spcPts val="0"/>
              </a:spcAft>
              <a:buSzPts val="2400"/>
              <a:buNone/>
            </a:pPr>
            <a:r>
              <a:rPr b="1" lang="en-US" sz="2400">
                <a:solidFill>
                  <a:srgbClr val="FF0000"/>
                </a:solidFill>
              </a:rPr>
              <a:t>WOW!</a:t>
            </a:r>
            <a:r>
              <a:rPr lang="en-US" sz="2400"/>
              <a:t> Investment opportunity consult</a:t>
            </a:r>
            <a:endParaRPr/>
          </a:p>
          <a:p>
            <a:pPr indent="0" lvl="0" marL="0" rtl="0" algn="ctr">
              <a:lnSpc>
                <a:spcPct val="90000"/>
              </a:lnSpc>
              <a:spcBef>
                <a:spcPts val="700"/>
              </a:spcBef>
              <a:spcAft>
                <a:spcPts val="0"/>
              </a:spcAft>
              <a:buSzPts val="500"/>
              <a:buNone/>
            </a:pPr>
            <a:r>
              <a:t/>
            </a:r>
            <a:endParaRPr sz="500"/>
          </a:p>
        </p:txBody>
      </p:sp>
      <p:pic>
        <p:nvPicPr>
          <p:cNvPr id="142" name="Google Shape;142;p20"/>
          <p:cNvPicPr preferRelativeResize="0"/>
          <p:nvPr/>
        </p:nvPicPr>
        <p:blipFill rotWithShape="1">
          <a:blip r:embed="rId4">
            <a:alphaModFix/>
          </a:blip>
          <a:srcRect b="13368" l="0" r="0" t="24312"/>
          <a:stretch/>
        </p:blipFill>
        <p:spPr>
          <a:xfrm>
            <a:off x="20" y="44733"/>
            <a:ext cx="12191980" cy="427381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
        <p:nvSpPr>
          <p:cNvPr id="419" name="Google Shape;419;p38"/>
          <p:cNvSpPr txBox="1"/>
          <p:nvPr>
            <p:ph type="title"/>
          </p:nvPr>
        </p:nvSpPr>
        <p:spPr>
          <a:xfrm>
            <a:off x="1141413" y="609600"/>
            <a:ext cx="9905998" cy="146858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200"/>
              <a:buFont typeface="Century Gothic"/>
              <a:buNone/>
            </a:pPr>
            <a:r>
              <a:rPr lang="en-US"/>
              <a:t>ENVIRONMENTAL ISSUES WITH BUILDING WIND TURBINES</a:t>
            </a:r>
            <a:r>
              <a:rPr baseline="30000" lang="en-US">
                <a:solidFill>
                  <a:srgbClr val="FF0000"/>
                </a:solidFill>
              </a:rPr>
              <a:t>14</a:t>
            </a:r>
            <a:r>
              <a:rPr lang="en-US"/>
              <a:t> </a:t>
            </a:r>
            <a:endParaRPr/>
          </a:p>
        </p:txBody>
      </p:sp>
      <p:grpSp>
        <p:nvGrpSpPr>
          <p:cNvPr id="420" name="Google Shape;420;p38"/>
          <p:cNvGrpSpPr/>
          <p:nvPr/>
        </p:nvGrpSpPr>
        <p:grpSpPr>
          <a:xfrm>
            <a:off x="1152759" y="2285999"/>
            <a:ext cx="9883307" cy="4078704"/>
            <a:chOff x="11346" y="0"/>
            <a:chExt cx="9883307" cy="4078704"/>
          </a:xfrm>
        </p:grpSpPr>
        <p:sp>
          <p:nvSpPr>
            <p:cNvPr id="421" name="Google Shape;421;p38"/>
            <p:cNvSpPr/>
            <p:nvPr/>
          </p:nvSpPr>
          <p:spPr>
            <a:xfrm>
              <a:off x="970174" y="0"/>
              <a:ext cx="1032584" cy="979739"/>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8"/>
            <p:cNvSpPr/>
            <p:nvPr/>
          </p:nvSpPr>
          <p:spPr>
            <a:xfrm>
              <a:off x="11346" y="1146148"/>
              <a:ext cx="2950241" cy="41988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8"/>
            <p:cNvSpPr txBox="1"/>
            <p:nvPr/>
          </p:nvSpPr>
          <p:spPr>
            <a:xfrm>
              <a:off x="11346" y="1146148"/>
              <a:ext cx="2950241" cy="41988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700"/>
                <a:buFont typeface="Century Gothic"/>
                <a:buNone/>
              </a:pPr>
              <a:r>
                <a:rPr b="1" lang="en-US" sz="2700">
                  <a:solidFill>
                    <a:schemeClr val="lt1"/>
                  </a:solidFill>
                  <a:latin typeface="Century Gothic"/>
                  <a:ea typeface="Century Gothic"/>
                  <a:cs typeface="Century Gothic"/>
                  <a:sym typeface="Century Gothic"/>
                </a:rPr>
                <a:t>LAND</a:t>
              </a:r>
              <a:endParaRPr/>
            </a:p>
          </p:txBody>
        </p:sp>
        <p:sp>
          <p:nvSpPr>
            <p:cNvPr id="424" name="Google Shape;424;p38"/>
            <p:cNvSpPr/>
            <p:nvPr/>
          </p:nvSpPr>
          <p:spPr>
            <a:xfrm>
              <a:off x="11346" y="1643435"/>
              <a:ext cx="2950241" cy="243526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8"/>
            <p:cNvSpPr txBox="1"/>
            <p:nvPr/>
          </p:nvSpPr>
          <p:spPr>
            <a:xfrm>
              <a:off x="11346" y="1643435"/>
              <a:ext cx="2950241" cy="243526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700"/>
                <a:buFont typeface="Century Gothic"/>
                <a:buNone/>
              </a:pPr>
              <a:r>
                <a:rPr lang="en-US" sz="1700">
                  <a:solidFill>
                    <a:schemeClr val="lt1"/>
                  </a:solidFill>
                  <a:latin typeface="Century Gothic"/>
                  <a:ea typeface="Century Gothic"/>
                  <a:cs typeface="Century Gothic"/>
                  <a:sym typeface="Century Gothic"/>
                </a:rPr>
                <a:t>LAND USE (30 - 141 ACRES PER MEGAWATT OF POWER OUTPUT CAPACITY)</a:t>
              </a:r>
              <a:endParaRPr/>
            </a:p>
            <a:p>
              <a:pPr indent="-171450" lvl="1" marL="171450" marR="0" rtl="0" algn="l">
                <a:lnSpc>
                  <a:spcPct val="90000"/>
                </a:lnSpc>
                <a:spcBef>
                  <a:spcPts val="595"/>
                </a:spcBef>
                <a:spcAft>
                  <a:spcPts val="0"/>
                </a:spcAft>
                <a:buClr>
                  <a:schemeClr val="lt1"/>
                </a:buClr>
                <a:buSzPts val="1700"/>
                <a:buFont typeface="Century Gothic"/>
                <a:buChar char="•"/>
              </a:pPr>
              <a:r>
                <a:rPr b="0" i="0" lang="en-US" sz="1700" u="none" cap="none" strike="noStrike">
                  <a:solidFill>
                    <a:schemeClr val="lt1"/>
                  </a:solidFill>
                  <a:latin typeface="Century Gothic"/>
                  <a:ea typeface="Century Gothic"/>
                  <a:cs typeface="Century Gothic"/>
                  <a:sym typeface="Century Gothic"/>
                </a:rPr>
                <a:t>LESS THAN 1 ACRE PER MEGAWATT IS DISTURBED PERMANENTLY</a:t>
              </a:r>
              <a:endParaRPr/>
            </a:p>
            <a:p>
              <a:pPr indent="-171450" lvl="1" marL="171450" marR="0" rtl="0" algn="l">
                <a:lnSpc>
                  <a:spcPct val="90000"/>
                </a:lnSpc>
                <a:spcBef>
                  <a:spcPts val="255"/>
                </a:spcBef>
                <a:spcAft>
                  <a:spcPts val="0"/>
                </a:spcAft>
                <a:buClr>
                  <a:schemeClr val="lt1"/>
                </a:buClr>
                <a:buSzPts val="1700"/>
                <a:buFont typeface="Century Gothic"/>
                <a:buChar char="•"/>
              </a:pPr>
              <a:r>
                <a:rPr b="0" i="0" lang="en-US" sz="1700" u="none" cap="none" strike="noStrike">
                  <a:solidFill>
                    <a:schemeClr val="lt1"/>
                  </a:solidFill>
                  <a:latin typeface="Century Gothic"/>
                  <a:ea typeface="Century Gothic"/>
                  <a:cs typeface="Century Gothic"/>
                  <a:sym typeface="Century Gothic"/>
                </a:rPr>
                <a:t>LESS THEN 3.5 ACRES PER MEGAWATT ARE DISTURBED TEMPORARILY DURING CONSTRUCTION</a:t>
              </a:r>
              <a:endParaRPr/>
            </a:p>
          </p:txBody>
        </p:sp>
        <p:sp>
          <p:nvSpPr>
            <p:cNvPr id="426" name="Google Shape;426;p38"/>
            <p:cNvSpPr/>
            <p:nvPr/>
          </p:nvSpPr>
          <p:spPr>
            <a:xfrm>
              <a:off x="4436707" y="0"/>
              <a:ext cx="1032584" cy="979739"/>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8"/>
            <p:cNvSpPr/>
            <p:nvPr/>
          </p:nvSpPr>
          <p:spPr>
            <a:xfrm>
              <a:off x="3477879" y="1146148"/>
              <a:ext cx="2950241" cy="41988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8"/>
            <p:cNvSpPr txBox="1"/>
            <p:nvPr/>
          </p:nvSpPr>
          <p:spPr>
            <a:xfrm>
              <a:off x="3477879" y="1146148"/>
              <a:ext cx="2950241" cy="41988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700"/>
                <a:buFont typeface="Century Gothic"/>
                <a:buNone/>
              </a:pPr>
              <a:r>
                <a:rPr b="1" lang="en-US" sz="2700">
                  <a:solidFill>
                    <a:schemeClr val="lt1"/>
                  </a:solidFill>
                  <a:latin typeface="Century Gothic"/>
                  <a:ea typeface="Century Gothic"/>
                  <a:cs typeface="Century Gothic"/>
                  <a:sym typeface="Century Gothic"/>
                </a:rPr>
                <a:t>BAT AND BIRD</a:t>
              </a:r>
              <a:endParaRPr/>
            </a:p>
          </p:txBody>
        </p:sp>
        <p:sp>
          <p:nvSpPr>
            <p:cNvPr id="429" name="Google Shape;429;p38"/>
            <p:cNvSpPr/>
            <p:nvPr/>
          </p:nvSpPr>
          <p:spPr>
            <a:xfrm>
              <a:off x="3477879" y="1643435"/>
              <a:ext cx="2950241" cy="243526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8"/>
            <p:cNvSpPr txBox="1"/>
            <p:nvPr/>
          </p:nvSpPr>
          <p:spPr>
            <a:xfrm>
              <a:off x="3477879" y="1643435"/>
              <a:ext cx="2950241" cy="243526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700"/>
                <a:buFont typeface="Century Gothic"/>
                <a:buNone/>
              </a:pPr>
              <a:r>
                <a:rPr lang="en-US" sz="1700">
                  <a:solidFill>
                    <a:schemeClr val="lt1"/>
                  </a:solidFill>
                  <a:latin typeface="Century Gothic"/>
                  <a:ea typeface="Century Gothic"/>
                  <a:cs typeface="Century Gothic"/>
                  <a:sym typeface="Century Gothic"/>
                </a:rPr>
                <a:t>BAT AND BIRD DEATHS</a:t>
              </a:r>
              <a:endParaRPr/>
            </a:p>
            <a:p>
              <a:pPr indent="-171450" lvl="1" marL="171450" marR="0" rtl="0" algn="l">
                <a:lnSpc>
                  <a:spcPct val="90000"/>
                </a:lnSpc>
                <a:spcBef>
                  <a:spcPts val="595"/>
                </a:spcBef>
                <a:spcAft>
                  <a:spcPts val="0"/>
                </a:spcAft>
                <a:buClr>
                  <a:schemeClr val="lt1"/>
                </a:buClr>
                <a:buSzPts val="1700"/>
                <a:buFont typeface="Century Gothic"/>
                <a:buChar char="•"/>
              </a:pPr>
              <a:r>
                <a:rPr b="0" i="0" lang="en-US" sz="1700" u="none" cap="none" strike="noStrike">
                  <a:solidFill>
                    <a:schemeClr val="lt1"/>
                  </a:solidFill>
                  <a:latin typeface="Century Gothic"/>
                  <a:ea typeface="Century Gothic"/>
                  <a:cs typeface="Century Gothic"/>
                  <a:sym typeface="Century Gothic"/>
                </a:rPr>
                <a:t>BIRD DEATHS ASSOCIATED WITH OFFSHORE WIND ARE MINIMAL</a:t>
              </a:r>
              <a:endParaRPr/>
            </a:p>
            <a:p>
              <a:pPr indent="-171450" lvl="1" marL="171450" marR="0" rtl="0" algn="l">
                <a:lnSpc>
                  <a:spcPct val="90000"/>
                </a:lnSpc>
                <a:spcBef>
                  <a:spcPts val="255"/>
                </a:spcBef>
                <a:spcAft>
                  <a:spcPts val="0"/>
                </a:spcAft>
                <a:buClr>
                  <a:schemeClr val="lt1"/>
                </a:buClr>
                <a:buSzPts val="1700"/>
                <a:buFont typeface="Century Gothic"/>
                <a:buChar char="•"/>
              </a:pPr>
              <a:r>
                <a:rPr b="0" i="0" lang="en-US" sz="1700" u="none" cap="none" strike="noStrike">
                  <a:solidFill>
                    <a:schemeClr val="lt1"/>
                  </a:solidFill>
                  <a:latin typeface="Century Gothic"/>
                  <a:ea typeface="Century Gothic"/>
                  <a:cs typeface="Century Gothic"/>
                  <a:sym typeface="Century Gothic"/>
                </a:rPr>
                <a:t>BATS FLY AT LOW WINDS SO TURBINES ARE TURNED OFF AT LOW WIND WHICH HELP ELIMINATE HALF OF DEATHS OCCURRING.</a:t>
              </a:r>
              <a:endParaRPr/>
            </a:p>
          </p:txBody>
        </p:sp>
        <p:sp>
          <p:nvSpPr>
            <p:cNvPr id="431" name="Google Shape;431;p38"/>
            <p:cNvSpPr/>
            <p:nvPr/>
          </p:nvSpPr>
          <p:spPr>
            <a:xfrm>
              <a:off x="7903241" y="0"/>
              <a:ext cx="1032584" cy="979739"/>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p:nvPr/>
          </p:nvSpPr>
          <p:spPr>
            <a:xfrm>
              <a:off x="6944412" y="1146148"/>
              <a:ext cx="2950241" cy="41988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8"/>
            <p:cNvSpPr txBox="1"/>
            <p:nvPr/>
          </p:nvSpPr>
          <p:spPr>
            <a:xfrm>
              <a:off x="6944412" y="1146148"/>
              <a:ext cx="2950241" cy="41988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700"/>
                <a:buFont typeface="Century Gothic"/>
                <a:buNone/>
              </a:pPr>
              <a:r>
                <a:rPr b="1" lang="en-US" sz="2700">
                  <a:solidFill>
                    <a:schemeClr val="lt1"/>
                  </a:solidFill>
                  <a:latin typeface="Century Gothic"/>
                  <a:ea typeface="Century Gothic"/>
                  <a:cs typeface="Century Gothic"/>
                  <a:sym typeface="Century Gothic"/>
                </a:rPr>
                <a:t>MARINE LIFE</a:t>
              </a:r>
              <a:endParaRPr/>
            </a:p>
          </p:txBody>
        </p:sp>
        <p:sp>
          <p:nvSpPr>
            <p:cNvPr id="434" name="Google Shape;434;p38"/>
            <p:cNvSpPr/>
            <p:nvPr/>
          </p:nvSpPr>
          <p:spPr>
            <a:xfrm>
              <a:off x="6944412" y="1643435"/>
              <a:ext cx="2950241" cy="243526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8"/>
            <p:cNvSpPr txBox="1"/>
            <p:nvPr/>
          </p:nvSpPr>
          <p:spPr>
            <a:xfrm>
              <a:off x="6944412" y="1643435"/>
              <a:ext cx="2950241" cy="243526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700"/>
                <a:buFont typeface="Century Gothic"/>
                <a:buNone/>
              </a:pPr>
              <a:r>
                <a:rPr lang="en-US" sz="1700">
                  <a:solidFill>
                    <a:schemeClr val="lt1"/>
                  </a:solidFill>
                  <a:latin typeface="Century Gothic"/>
                  <a:ea typeface="Century Gothic"/>
                  <a:cs typeface="Century Gothic"/>
                  <a:sym typeface="Century Gothic"/>
                </a:rPr>
                <a:t>WIND FARMS LOCATED OFFSHORE WILL ALSO IMPACT FISH AND OTHER MARINE WILDLIFE</a:t>
              </a:r>
              <a:endParaRPr/>
            </a:p>
            <a:p>
              <a:pPr indent="-171450" lvl="1" marL="171450" marR="0" rtl="0" algn="l">
                <a:lnSpc>
                  <a:spcPct val="90000"/>
                </a:lnSpc>
                <a:spcBef>
                  <a:spcPts val="595"/>
                </a:spcBef>
                <a:spcAft>
                  <a:spcPts val="0"/>
                </a:spcAft>
                <a:buClr>
                  <a:schemeClr val="lt1"/>
                </a:buClr>
                <a:buSzPts val="1700"/>
                <a:buFont typeface="Century Gothic"/>
                <a:buChar char="•"/>
              </a:pPr>
              <a:r>
                <a:rPr b="0" i="0" lang="en-US" sz="1700" u="none" cap="none" strike="noStrike">
                  <a:solidFill>
                    <a:schemeClr val="lt1"/>
                  </a:solidFill>
                  <a:latin typeface="Century Gothic"/>
                  <a:ea typeface="Century Gothic"/>
                  <a:cs typeface="Century Gothic"/>
                  <a:sym typeface="Century Gothic"/>
                </a:rPr>
                <a:t>MAY INCREASE FISH POPULATIONS BY ACTING AS ARTIFICIAL REEFS</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0" name="Shape 440"/>
        <p:cNvGrpSpPr/>
        <p:nvPr/>
      </p:nvGrpSpPr>
      <p:grpSpPr>
        <a:xfrm>
          <a:off x="0" y="0"/>
          <a:ext cx="0" cy="0"/>
          <a:chOff x="0" y="0"/>
          <a:chExt cx="0" cy="0"/>
        </a:xfrm>
      </p:grpSpPr>
      <p:sp>
        <p:nvSpPr>
          <p:cNvPr id="441" name="Google Shape;441;p39"/>
          <p:cNvSpPr txBox="1"/>
          <p:nvPr>
            <p:ph type="title"/>
          </p:nvPr>
        </p:nvSpPr>
        <p:spPr>
          <a:xfrm>
            <a:off x="669851" y="1430179"/>
            <a:ext cx="3029313" cy="367590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500"/>
              <a:buFont typeface="Century Gothic"/>
              <a:buNone/>
            </a:pPr>
            <a:r>
              <a:rPr lang="en-US" sz="2500"/>
              <a:t>ENVIRONMENTAL ISSUES WITH BUILDING WIND TURBINES</a:t>
            </a:r>
            <a:r>
              <a:rPr baseline="30000" lang="en-US" sz="2500">
                <a:solidFill>
                  <a:srgbClr val="FF0000"/>
                </a:solidFill>
              </a:rPr>
              <a:t>15</a:t>
            </a:r>
            <a:endParaRPr/>
          </a:p>
        </p:txBody>
      </p:sp>
      <p:sp>
        <p:nvSpPr>
          <p:cNvPr id="442" name="Google Shape;442;p39"/>
          <p:cNvSpPr/>
          <p:nvPr/>
        </p:nvSpPr>
        <p:spPr>
          <a:xfrm>
            <a:off x="4059934" y="0"/>
            <a:ext cx="8132066"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443" name="Google Shape;443;p39"/>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444" name="Google Shape;444;p39"/>
          <p:cNvSpPr/>
          <p:nvPr/>
        </p:nvSpPr>
        <p:spPr>
          <a:xfrm flipH="1" rot="5400000">
            <a:off x="894952" y="3195797"/>
            <a:ext cx="6858000" cy="466406"/>
          </a:xfrm>
          <a:prstGeom prst="rect">
            <a:avLst/>
          </a:prstGeom>
          <a:gradFill>
            <a:gsLst>
              <a:gs pos="0">
                <a:srgbClr val="363D46">
                  <a:alpha val="0"/>
                </a:srgbClr>
              </a:gs>
              <a:gs pos="100000">
                <a:srgbClr val="282D34"/>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nvGrpSpPr>
          <p:cNvPr id="445" name="Google Shape;445;p39"/>
          <p:cNvGrpSpPr/>
          <p:nvPr/>
        </p:nvGrpSpPr>
        <p:grpSpPr>
          <a:xfrm>
            <a:off x="4667003" y="173861"/>
            <a:ext cx="7030192" cy="6426059"/>
            <a:chOff x="0" y="173861"/>
            <a:chExt cx="7030192" cy="6426059"/>
          </a:xfrm>
        </p:grpSpPr>
        <p:sp>
          <p:nvSpPr>
            <p:cNvPr id="446" name="Google Shape;446;p39"/>
            <p:cNvSpPr/>
            <p:nvPr/>
          </p:nvSpPr>
          <p:spPr>
            <a:xfrm>
              <a:off x="0" y="173861"/>
              <a:ext cx="7030192" cy="1029385"/>
            </a:xfrm>
            <a:prstGeom prst="roundRect">
              <a:avLst>
                <a:gd fmla="val 1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9"/>
            <p:cNvSpPr/>
            <p:nvPr/>
          </p:nvSpPr>
          <p:spPr>
            <a:xfrm>
              <a:off x="311389" y="405473"/>
              <a:ext cx="566715" cy="566162"/>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9"/>
            <p:cNvSpPr/>
            <p:nvPr/>
          </p:nvSpPr>
          <p:spPr>
            <a:xfrm>
              <a:off x="1189493" y="173861"/>
              <a:ext cx="3163586" cy="12223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9"/>
            <p:cNvSpPr txBox="1"/>
            <p:nvPr/>
          </p:nvSpPr>
          <p:spPr>
            <a:xfrm>
              <a:off x="1189493" y="173861"/>
              <a:ext cx="3163586" cy="1222395"/>
            </a:xfrm>
            <a:prstGeom prst="rect">
              <a:avLst/>
            </a:prstGeom>
            <a:noFill/>
            <a:ln>
              <a:noFill/>
            </a:ln>
          </p:spPr>
          <p:txBody>
            <a:bodyPr anchorCtr="0" anchor="ctr" bIns="129350" lIns="129350" spcFirstLastPara="1" rIns="129350" wrap="square" tIns="129350">
              <a:noAutofit/>
            </a:bodyPr>
            <a:lstStyle/>
            <a:p>
              <a:pPr indent="0" lvl="0" marL="0" marR="0" rtl="0" algn="l">
                <a:lnSpc>
                  <a:spcPct val="100000"/>
                </a:lnSpc>
                <a:spcBef>
                  <a:spcPts val="0"/>
                </a:spcBef>
                <a:spcAft>
                  <a:spcPts val="0"/>
                </a:spcAft>
                <a:buClr>
                  <a:schemeClr val="lt1"/>
                </a:buClr>
                <a:buSzPts val="2200"/>
                <a:buFont typeface="Century Gothic"/>
                <a:buNone/>
              </a:pPr>
              <a:r>
                <a:rPr lang="en-US" sz="2200">
                  <a:solidFill>
                    <a:schemeClr val="lt1"/>
                  </a:solidFill>
                  <a:latin typeface="Century Gothic"/>
                  <a:ea typeface="Century Gothic"/>
                  <a:cs typeface="Century Gothic"/>
                  <a:sym typeface="Century Gothic"/>
                </a:rPr>
                <a:t>SOUND AND VISUAL IMPACT</a:t>
              </a:r>
              <a:endParaRPr/>
            </a:p>
          </p:txBody>
        </p:sp>
        <p:sp>
          <p:nvSpPr>
            <p:cNvPr id="450" name="Google Shape;450;p39"/>
            <p:cNvSpPr/>
            <p:nvPr/>
          </p:nvSpPr>
          <p:spPr>
            <a:xfrm>
              <a:off x="4353080" y="173861"/>
              <a:ext cx="2570243" cy="102938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9"/>
            <p:cNvSpPr txBox="1"/>
            <p:nvPr/>
          </p:nvSpPr>
          <p:spPr>
            <a:xfrm>
              <a:off x="4353080" y="173861"/>
              <a:ext cx="2570243" cy="1029385"/>
            </a:xfrm>
            <a:prstGeom prst="rect">
              <a:avLst/>
            </a:prstGeom>
            <a:noFill/>
            <a:ln>
              <a:noFill/>
            </a:ln>
          </p:spPr>
          <p:txBody>
            <a:bodyPr anchorCtr="0" anchor="ctr" bIns="108925" lIns="108925" spcFirstLastPara="1" rIns="108925" wrap="square" tIns="108925">
              <a:noAutofit/>
            </a:bodyPr>
            <a:lstStyle/>
            <a:p>
              <a:pPr indent="0" lvl="0" marL="0" marR="0" rtl="0" algn="l">
                <a:lnSpc>
                  <a:spcPct val="100000"/>
                </a:lnSpc>
                <a:spcBef>
                  <a:spcPts val="0"/>
                </a:spcBef>
                <a:spcAft>
                  <a:spcPts val="0"/>
                </a:spcAft>
                <a:buClr>
                  <a:schemeClr val="lt1"/>
                </a:buClr>
                <a:buSzPts val="1100"/>
                <a:buFont typeface="Century Gothic"/>
                <a:buNone/>
              </a:pPr>
              <a:r>
                <a:rPr lang="en-US" sz="1100">
                  <a:solidFill>
                    <a:schemeClr val="lt1"/>
                  </a:solidFill>
                  <a:latin typeface="Century Gothic"/>
                  <a:ea typeface="Century Gothic"/>
                  <a:cs typeface="Century Gothic"/>
                  <a:sym typeface="Century Gothic"/>
                </a:rPr>
                <a:t>SOUND GENERATED BY WIND TURBINES IS AERODYNAMIC</a:t>
              </a:r>
              <a:endParaRPr/>
            </a:p>
          </p:txBody>
        </p:sp>
        <p:sp>
          <p:nvSpPr>
            <p:cNvPr id="452" name="Google Shape;452;p39"/>
            <p:cNvSpPr/>
            <p:nvPr/>
          </p:nvSpPr>
          <p:spPr>
            <a:xfrm>
              <a:off x="0" y="1553675"/>
              <a:ext cx="7030192" cy="1055285"/>
            </a:xfrm>
            <a:prstGeom prst="roundRect">
              <a:avLst>
                <a:gd fmla="val 10000" name="adj"/>
              </a:avLst>
            </a:prstGeom>
            <a:solidFill>
              <a:srgbClr val="DAC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9"/>
            <p:cNvSpPr/>
            <p:nvPr/>
          </p:nvSpPr>
          <p:spPr>
            <a:xfrm>
              <a:off x="311389" y="1946417"/>
              <a:ext cx="566715" cy="566162"/>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1087563" y="1704072"/>
              <a:ext cx="3163586" cy="12223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txBox="1"/>
            <p:nvPr/>
          </p:nvSpPr>
          <p:spPr>
            <a:xfrm>
              <a:off x="1087563" y="1704072"/>
              <a:ext cx="3163586" cy="1222395"/>
            </a:xfrm>
            <a:prstGeom prst="rect">
              <a:avLst/>
            </a:prstGeom>
            <a:noFill/>
            <a:ln>
              <a:noFill/>
            </a:ln>
          </p:spPr>
          <p:txBody>
            <a:bodyPr anchorCtr="0" anchor="ctr" bIns="129350" lIns="129350" spcFirstLastPara="1" rIns="129350" wrap="square" tIns="129350">
              <a:noAutofit/>
            </a:bodyPr>
            <a:lstStyle/>
            <a:p>
              <a:pPr indent="0" lvl="0" marL="0" marR="0" rtl="0" algn="l">
                <a:lnSpc>
                  <a:spcPct val="100000"/>
                </a:lnSpc>
                <a:spcBef>
                  <a:spcPts val="0"/>
                </a:spcBef>
                <a:spcAft>
                  <a:spcPts val="0"/>
                </a:spcAft>
                <a:buClr>
                  <a:schemeClr val="lt1"/>
                </a:buClr>
                <a:buSzPts val="2200"/>
                <a:buFont typeface="Century Gothic"/>
                <a:buNone/>
              </a:pPr>
              <a:r>
                <a:rPr lang="en-US" sz="2200">
                  <a:solidFill>
                    <a:schemeClr val="lt1"/>
                  </a:solidFill>
                  <a:latin typeface="Century Gothic"/>
                  <a:ea typeface="Century Gothic"/>
                  <a:cs typeface="Century Gothic"/>
                  <a:sym typeface="Century Gothic"/>
                </a:rPr>
                <a:t>WATER USE</a:t>
              </a:r>
              <a:endParaRPr/>
            </a:p>
          </p:txBody>
        </p:sp>
        <p:sp>
          <p:nvSpPr>
            <p:cNvPr id="456" name="Google Shape;456;p39"/>
            <p:cNvSpPr/>
            <p:nvPr/>
          </p:nvSpPr>
          <p:spPr>
            <a:xfrm>
              <a:off x="4353080" y="1714805"/>
              <a:ext cx="2570243" cy="102938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txBox="1"/>
            <p:nvPr/>
          </p:nvSpPr>
          <p:spPr>
            <a:xfrm>
              <a:off x="4353080" y="1714805"/>
              <a:ext cx="2570243" cy="1029385"/>
            </a:xfrm>
            <a:prstGeom prst="rect">
              <a:avLst/>
            </a:prstGeom>
            <a:noFill/>
            <a:ln>
              <a:noFill/>
            </a:ln>
          </p:spPr>
          <p:txBody>
            <a:bodyPr anchorCtr="0" anchor="ctr" bIns="108925" lIns="108925" spcFirstLastPara="1" rIns="108925" wrap="square" tIns="108925">
              <a:noAutofit/>
            </a:bodyPr>
            <a:lstStyle/>
            <a:p>
              <a:pPr indent="0" lvl="0" marL="0" marR="0" rtl="0" algn="l">
                <a:lnSpc>
                  <a:spcPct val="100000"/>
                </a:lnSpc>
                <a:spcBef>
                  <a:spcPts val="0"/>
                </a:spcBef>
                <a:spcAft>
                  <a:spcPts val="0"/>
                </a:spcAft>
                <a:buClr>
                  <a:schemeClr val="lt1"/>
                </a:buClr>
                <a:buSzPts val="1100"/>
                <a:buFont typeface="Century Gothic"/>
                <a:buNone/>
              </a:pPr>
              <a:r>
                <a:rPr lang="en-US" sz="1100">
                  <a:solidFill>
                    <a:schemeClr val="lt1"/>
                  </a:solidFill>
                  <a:latin typeface="Century Gothic"/>
                  <a:ea typeface="Century Gothic"/>
                  <a:cs typeface="Century Gothic"/>
                  <a:sym typeface="Century Gothic"/>
                </a:rPr>
                <a:t>NO WATER IMPACT ASSOCIATED WITH THE OPERATION OF WIND TURBINES</a:t>
              </a:r>
              <a:endParaRPr/>
            </a:p>
          </p:txBody>
        </p:sp>
        <p:sp>
          <p:nvSpPr>
            <p:cNvPr id="458" name="Google Shape;458;p39"/>
            <p:cNvSpPr/>
            <p:nvPr/>
          </p:nvSpPr>
          <p:spPr>
            <a:xfrm>
              <a:off x="0" y="3242799"/>
              <a:ext cx="7030192" cy="1029385"/>
            </a:xfrm>
            <a:prstGeom prst="roundRect">
              <a:avLst>
                <a:gd fmla="val 10000" name="adj"/>
              </a:avLst>
            </a:prstGeom>
            <a:solidFill>
              <a:srgbClr val="E7B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9"/>
            <p:cNvSpPr/>
            <p:nvPr/>
          </p:nvSpPr>
          <p:spPr>
            <a:xfrm>
              <a:off x="311389" y="3474411"/>
              <a:ext cx="566715" cy="566162"/>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9"/>
            <p:cNvSpPr/>
            <p:nvPr/>
          </p:nvSpPr>
          <p:spPr>
            <a:xfrm>
              <a:off x="965543" y="3220197"/>
              <a:ext cx="3163586" cy="12223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9"/>
            <p:cNvSpPr txBox="1"/>
            <p:nvPr/>
          </p:nvSpPr>
          <p:spPr>
            <a:xfrm>
              <a:off x="965543" y="3220197"/>
              <a:ext cx="3163586" cy="1222395"/>
            </a:xfrm>
            <a:prstGeom prst="rect">
              <a:avLst/>
            </a:prstGeom>
            <a:noFill/>
            <a:ln>
              <a:noFill/>
            </a:ln>
          </p:spPr>
          <p:txBody>
            <a:bodyPr anchorCtr="0" anchor="ctr" bIns="129350" lIns="129350" spcFirstLastPara="1" rIns="129350" wrap="square" tIns="129350">
              <a:noAutofit/>
            </a:bodyPr>
            <a:lstStyle/>
            <a:p>
              <a:pPr indent="0" lvl="0" marL="0" marR="0" rtl="0" algn="l">
                <a:lnSpc>
                  <a:spcPct val="100000"/>
                </a:lnSpc>
                <a:spcBef>
                  <a:spcPts val="0"/>
                </a:spcBef>
                <a:spcAft>
                  <a:spcPts val="0"/>
                </a:spcAft>
                <a:buClr>
                  <a:schemeClr val="lt1"/>
                </a:buClr>
                <a:buSzPts val="1200"/>
                <a:buFont typeface="Century Gothic"/>
                <a:buNone/>
              </a:pPr>
              <a:r>
                <a:rPr lang="en-US" sz="1200">
                  <a:solidFill>
                    <a:schemeClr val="lt1"/>
                  </a:solidFill>
                  <a:latin typeface="Century Gothic"/>
                  <a:ea typeface="Century Gothic"/>
                  <a:cs typeface="Century Gothic"/>
                  <a:sym typeface="Century Gothic"/>
                </a:rPr>
                <a:t>NO GLOBAL WARMING EMISSIONS ASSOCIATED WITH OPERATING WIND TURBINES</a:t>
              </a:r>
              <a:endParaRPr/>
            </a:p>
          </p:txBody>
        </p:sp>
        <p:sp>
          <p:nvSpPr>
            <p:cNvPr id="462" name="Google Shape;462;p39"/>
            <p:cNvSpPr/>
            <p:nvPr/>
          </p:nvSpPr>
          <p:spPr>
            <a:xfrm>
              <a:off x="4353080" y="3242799"/>
              <a:ext cx="2570243" cy="102938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9"/>
            <p:cNvSpPr txBox="1"/>
            <p:nvPr/>
          </p:nvSpPr>
          <p:spPr>
            <a:xfrm>
              <a:off x="4353080" y="3242799"/>
              <a:ext cx="2570243" cy="1029385"/>
            </a:xfrm>
            <a:prstGeom prst="rect">
              <a:avLst/>
            </a:prstGeom>
            <a:noFill/>
            <a:ln>
              <a:noFill/>
            </a:ln>
          </p:spPr>
          <p:txBody>
            <a:bodyPr anchorCtr="0" anchor="ctr" bIns="108925" lIns="108925" spcFirstLastPara="1" rIns="108925" wrap="square" tIns="108925">
              <a:noAutofit/>
            </a:bodyPr>
            <a:lstStyle/>
            <a:p>
              <a:pPr indent="0" lvl="0" marL="0" marR="0" rtl="0" algn="l">
                <a:lnSpc>
                  <a:spcPct val="100000"/>
                </a:lnSpc>
                <a:spcBef>
                  <a:spcPts val="0"/>
                </a:spcBef>
                <a:spcAft>
                  <a:spcPts val="0"/>
                </a:spcAft>
                <a:buClr>
                  <a:schemeClr val="lt1"/>
                </a:buClr>
                <a:buSzPts val="1100"/>
                <a:buFont typeface="Century Gothic"/>
                <a:buNone/>
              </a:pPr>
              <a:r>
                <a:rPr lang="en-US" sz="1100">
                  <a:solidFill>
                    <a:schemeClr val="lt1"/>
                  </a:solidFill>
                  <a:latin typeface="Century Gothic"/>
                  <a:ea typeface="Century Gothic"/>
                  <a:cs typeface="Century Gothic"/>
                  <a:sym typeface="Century Gothic"/>
                </a:rPr>
                <a:t>MOST ESTIMATES OF WIND TURBINE LIFE-CYCLE GLOBAL WARMING EMISSION ARE BETWEEN .02 - .04 POUNDS OF CARBON DIOXIDE EQUIVALENT PER KILOWATT-HOUR</a:t>
              </a:r>
              <a:endParaRPr/>
            </a:p>
          </p:txBody>
        </p:sp>
        <p:sp>
          <p:nvSpPr>
            <p:cNvPr id="464" name="Google Shape;464;p39"/>
            <p:cNvSpPr/>
            <p:nvPr/>
          </p:nvSpPr>
          <p:spPr>
            <a:xfrm>
              <a:off x="0" y="4915176"/>
              <a:ext cx="7030192" cy="1684744"/>
            </a:xfrm>
            <a:prstGeom prst="roundRect">
              <a:avLst>
                <a:gd fmla="val 10000" name="adj"/>
              </a:avLst>
            </a:prstGeom>
            <a:solidFill>
              <a:srgbClr val="E79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9"/>
            <p:cNvSpPr/>
            <p:nvPr/>
          </p:nvSpPr>
          <p:spPr>
            <a:xfrm>
              <a:off x="311693" y="5330085"/>
              <a:ext cx="566715" cy="566162"/>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9"/>
            <p:cNvSpPr/>
            <p:nvPr/>
          </p:nvSpPr>
          <p:spPr>
            <a:xfrm>
              <a:off x="1087475" y="5183087"/>
              <a:ext cx="3163586" cy="12223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9"/>
            <p:cNvSpPr txBox="1"/>
            <p:nvPr/>
          </p:nvSpPr>
          <p:spPr>
            <a:xfrm>
              <a:off x="1087475" y="5183087"/>
              <a:ext cx="3163586" cy="1222395"/>
            </a:xfrm>
            <a:prstGeom prst="rect">
              <a:avLst/>
            </a:prstGeom>
            <a:noFill/>
            <a:ln>
              <a:noFill/>
            </a:ln>
          </p:spPr>
          <p:txBody>
            <a:bodyPr anchorCtr="0" anchor="ctr" bIns="129350" lIns="129350" spcFirstLastPara="1" rIns="129350" wrap="square" tIns="129350">
              <a:noAutofit/>
            </a:bodyPr>
            <a:lstStyle/>
            <a:p>
              <a:pPr indent="0" lvl="0" marL="0" marR="0" rtl="0" algn="l">
                <a:lnSpc>
                  <a:spcPct val="100000"/>
                </a:lnSpc>
                <a:spcBef>
                  <a:spcPts val="0"/>
                </a:spcBef>
                <a:spcAft>
                  <a:spcPts val="0"/>
                </a:spcAft>
                <a:buClr>
                  <a:schemeClr val="lt1"/>
                </a:buClr>
                <a:buSzPts val="1200"/>
                <a:buFont typeface="Century Gothic"/>
                <a:buNone/>
              </a:pPr>
              <a:r>
                <a:rPr lang="en-US" sz="1200">
                  <a:solidFill>
                    <a:schemeClr val="lt1"/>
                  </a:solidFill>
                  <a:latin typeface="Century Gothic"/>
                  <a:ea typeface="Century Gothic"/>
                  <a:cs typeface="Century Gothic"/>
                  <a:sym typeface="Century Gothic"/>
                </a:rPr>
                <a:t>THE FEDERAL AVIATION ADMINISTRATION (FAA) REQUIRES THAT LARGE WIND TURBINES, (ALL STRUCTURES OVER 200 FEET HIGH) HAVE WHITE OR RED LIGHTS FOR AVIATION SAFETY</a:t>
              </a:r>
              <a:r>
                <a:rPr lang="en-US" sz="1400">
                  <a:solidFill>
                    <a:schemeClr val="lt1"/>
                  </a:solidFill>
                  <a:latin typeface="Century Gothic"/>
                  <a:ea typeface="Century Gothic"/>
                  <a:cs typeface="Century Gothic"/>
                  <a:sym typeface="Century Gothic"/>
                </a:rPr>
                <a:t>.</a:t>
              </a:r>
              <a:endParaRPr/>
            </a:p>
          </p:txBody>
        </p:sp>
        <p:sp>
          <p:nvSpPr>
            <p:cNvPr id="468" name="Google Shape;468;p39"/>
            <p:cNvSpPr/>
            <p:nvPr/>
          </p:nvSpPr>
          <p:spPr>
            <a:xfrm>
              <a:off x="4353689" y="5098473"/>
              <a:ext cx="2453358" cy="102938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9"/>
            <p:cNvSpPr txBox="1"/>
            <p:nvPr/>
          </p:nvSpPr>
          <p:spPr>
            <a:xfrm>
              <a:off x="4353689" y="5098473"/>
              <a:ext cx="2453358" cy="1029385"/>
            </a:xfrm>
            <a:prstGeom prst="rect">
              <a:avLst/>
            </a:prstGeom>
            <a:noFill/>
            <a:ln>
              <a:noFill/>
            </a:ln>
          </p:spPr>
          <p:txBody>
            <a:bodyPr anchorCtr="0" anchor="ctr" bIns="108925" lIns="108925" spcFirstLastPara="1" rIns="108925" wrap="square" tIns="108925">
              <a:noAutofit/>
            </a:bodyPr>
            <a:lstStyle/>
            <a:p>
              <a:pPr indent="0" lvl="0" marL="0" marR="0" rtl="0" algn="l">
                <a:lnSpc>
                  <a:spcPct val="100000"/>
                </a:lnSpc>
                <a:spcBef>
                  <a:spcPts val="0"/>
                </a:spcBef>
                <a:spcAft>
                  <a:spcPts val="0"/>
                </a:spcAft>
                <a:buClr>
                  <a:schemeClr val="lt1"/>
                </a:buClr>
                <a:buSzPts val="1200"/>
                <a:buFont typeface="Century Gothic"/>
                <a:buNone/>
              </a:pPr>
              <a:r>
                <a:rPr lang="en-US" sz="1200">
                  <a:solidFill>
                    <a:schemeClr val="lt1"/>
                  </a:solidFill>
                  <a:latin typeface="Century Gothic"/>
                  <a:ea typeface="Century Gothic"/>
                  <a:cs typeface="Century Gothic"/>
                  <a:sym typeface="Century Gothic"/>
                </a:rPr>
                <a:t>DAYTIME LIGHTING IS UNNECESSARY AS LONG AS THE TURBINES ARE PAINTED WHITE</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3" name="Shape 473"/>
        <p:cNvGrpSpPr/>
        <p:nvPr/>
      </p:nvGrpSpPr>
      <p:grpSpPr>
        <a:xfrm>
          <a:off x="0" y="0"/>
          <a:ext cx="0" cy="0"/>
          <a:chOff x="0" y="0"/>
          <a:chExt cx="0" cy="0"/>
        </a:xfrm>
      </p:grpSpPr>
      <p:sp>
        <p:nvSpPr>
          <p:cNvPr id="474" name="Google Shape;474;p40"/>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600"/>
              <a:buFont typeface="Century Gothic"/>
              <a:buNone/>
            </a:pPr>
            <a:r>
              <a:rPr lang="en-US" sz="2600"/>
              <a:t>AVERAGE WIND SPEEDS OVERLAID WITH WIND TURBINES ACROSS USA</a:t>
            </a:r>
            <a:br>
              <a:rPr lang="en-US" sz="2600"/>
            </a:br>
            <a:endParaRPr sz="2600"/>
          </a:p>
        </p:txBody>
      </p:sp>
      <p:grpSp>
        <p:nvGrpSpPr>
          <p:cNvPr id="475" name="Google Shape;475;p40"/>
          <p:cNvGrpSpPr/>
          <p:nvPr/>
        </p:nvGrpSpPr>
        <p:grpSpPr>
          <a:xfrm>
            <a:off x="1195037" y="2699099"/>
            <a:ext cx="9798750" cy="3060000"/>
            <a:chOff x="53624" y="32100"/>
            <a:chExt cx="9798750" cy="3060000"/>
          </a:xfrm>
        </p:grpSpPr>
        <p:sp>
          <p:nvSpPr>
            <p:cNvPr id="476" name="Google Shape;476;p40"/>
            <p:cNvSpPr/>
            <p:nvPr/>
          </p:nvSpPr>
          <p:spPr>
            <a:xfrm>
              <a:off x="623999" y="32100"/>
              <a:ext cx="1784250" cy="1784250"/>
            </a:xfrm>
            <a:prstGeom prst="ellipse">
              <a:avLst/>
            </a:pr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0"/>
            <p:cNvSpPr/>
            <p:nvPr/>
          </p:nvSpPr>
          <p:spPr>
            <a:xfrm>
              <a:off x="1004249" y="412350"/>
              <a:ext cx="1023750" cy="1023750"/>
            </a:xfrm>
            <a:prstGeom prst="rect">
              <a:avLst/>
            </a:prstGeom>
            <a:blipFill rotWithShape="1">
              <a:blip r:embed="rId4">
                <a:alphaModFix/>
              </a:blip>
              <a:stretch>
                <a:fillRect b="0" l="0" r="0" t="0"/>
              </a:stretch>
            </a:blip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0"/>
            <p:cNvSpPr/>
            <p:nvPr/>
          </p:nvSpPr>
          <p:spPr>
            <a:xfrm>
              <a:off x="53624" y="2372100"/>
              <a:ext cx="2925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0"/>
            <p:cNvSpPr txBox="1"/>
            <p:nvPr/>
          </p:nvSpPr>
          <p:spPr>
            <a:xfrm>
              <a:off x="53624" y="2372100"/>
              <a:ext cx="2925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300"/>
                <a:buFont typeface="Century Gothic"/>
                <a:buNone/>
              </a:pPr>
              <a:r>
                <a:rPr lang="en-US" sz="2300" cap="none">
                  <a:solidFill>
                    <a:schemeClr val="lt1"/>
                  </a:solidFill>
                  <a:latin typeface="Century Gothic"/>
                  <a:ea typeface="Century Gothic"/>
                  <a:cs typeface="Century Gothic"/>
                  <a:sym typeface="Century Gothic"/>
                </a:rPr>
                <a:t>ONSHORE TURBINES ACROSS USA</a:t>
              </a:r>
              <a:endParaRPr/>
            </a:p>
          </p:txBody>
        </p:sp>
        <p:sp>
          <p:nvSpPr>
            <p:cNvPr id="480" name="Google Shape;480;p40"/>
            <p:cNvSpPr/>
            <p:nvPr/>
          </p:nvSpPr>
          <p:spPr>
            <a:xfrm>
              <a:off x="4060874" y="32100"/>
              <a:ext cx="1784250" cy="1784250"/>
            </a:xfrm>
            <a:prstGeom prst="ellipse">
              <a:avLst/>
            </a:pr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0"/>
            <p:cNvSpPr/>
            <p:nvPr/>
          </p:nvSpPr>
          <p:spPr>
            <a:xfrm>
              <a:off x="4441124" y="412350"/>
              <a:ext cx="1023750" cy="1023750"/>
            </a:xfrm>
            <a:prstGeom prst="rect">
              <a:avLst/>
            </a:prstGeom>
            <a:blipFill rotWithShape="1">
              <a:blip r:embed="rId5">
                <a:alphaModFix/>
              </a:blip>
              <a:stretch>
                <a:fillRect b="0" l="0" r="0" t="0"/>
              </a:stretch>
            </a:blip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0"/>
            <p:cNvSpPr/>
            <p:nvPr/>
          </p:nvSpPr>
          <p:spPr>
            <a:xfrm>
              <a:off x="3490499" y="2372100"/>
              <a:ext cx="2925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0"/>
            <p:cNvSpPr txBox="1"/>
            <p:nvPr/>
          </p:nvSpPr>
          <p:spPr>
            <a:xfrm>
              <a:off x="3490499" y="2372100"/>
              <a:ext cx="2925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300"/>
                <a:buFont typeface="Century Gothic"/>
                <a:buNone/>
              </a:pPr>
              <a:r>
                <a:rPr lang="en-US" sz="2300" cap="none">
                  <a:solidFill>
                    <a:schemeClr val="lt1"/>
                  </a:solidFill>
                  <a:latin typeface="Century Gothic"/>
                  <a:ea typeface="Century Gothic"/>
                  <a:cs typeface="Century Gothic"/>
                  <a:sym typeface="Century Gothic"/>
                </a:rPr>
                <a:t>EAST COAST OFFSHORE TURBINES</a:t>
              </a:r>
              <a:endParaRPr/>
            </a:p>
          </p:txBody>
        </p:sp>
        <p:sp>
          <p:nvSpPr>
            <p:cNvPr id="484" name="Google Shape;484;p40"/>
            <p:cNvSpPr/>
            <p:nvPr/>
          </p:nvSpPr>
          <p:spPr>
            <a:xfrm>
              <a:off x="7497749" y="32100"/>
              <a:ext cx="1784250" cy="1784250"/>
            </a:xfrm>
            <a:prstGeom prst="ellipse">
              <a:avLst/>
            </a:pr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0"/>
            <p:cNvSpPr/>
            <p:nvPr/>
          </p:nvSpPr>
          <p:spPr>
            <a:xfrm>
              <a:off x="7877999" y="412350"/>
              <a:ext cx="1023750" cy="1023750"/>
            </a:xfrm>
            <a:prstGeom prst="rect">
              <a:avLst/>
            </a:prstGeom>
            <a:blipFill rotWithShape="1">
              <a:blip r:embed="rId6">
                <a:alphaModFix/>
              </a:blip>
              <a:stretch>
                <a:fillRect b="0" l="0" r="0" t="0"/>
              </a:stretch>
            </a:blip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0"/>
            <p:cNvSpPr/>
            <p:nvPr/>
          </p:nvSpPr>
          <p:spPr>
            <a:xfrm>
              <a:off x="6927374" y="2372100"/>
              <a:ext cx="2925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0"/>
            <p:cNvSpPr txBox="1"/>
            <p:nvPr/>
          </p:nvSpPr>
          <p:spPr>
            <a:xfrm>
              <a:off x="6927374" y="2372100"/>
              <a:ext cx="2925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300"/>
                <a:buFont typeface="Century Gothic"/>
                <a:buNone/>
              </a:pPr>
              <a:r>
                <a:rPr lang="en-US" sz="2300" cap="none">
                  <a:solidFill>
                    <a:schemeClr val="lt1"/>
                  </a:solidFill>
                  <a:latin typeface="Century Gothic"/>
                  <a:ea typeface="Century Gothic"/>
                  <a:cs typeface="Century Gothic"/>
                  <a:sym typeface="Century Gothic"/>
                </a:rPr>
                <a:t>WEST COAST OFFSHORE TURBINES</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2" name="Shape 492"/>
        <p:cNvGrpSpPr/>
        <p:nvPr/>
      </p:nvGrpSpPr>
      <p:grpSpPr>
        <a:xfrm>
          <a:off x="0" y="0"/>
          <a:ext cx="0" cy="0"/>
          <a:chOff x="0" y="0"/>
          <a:chExt cx="0" cy="0"/>
        </a:xfrm>
      </p:grpSpPr>
      <p:sp>
        <p:nvSpPr>
          <p:cNvPr id="493" name="Google Shape;493;p41"/>
          <p:cNvSpPr txBox="1"/>
          <p:nvPr>
            <p:ph type="title"/>
          </p:nvPr>
        </p:nvSpPr>
        <p:spPr>
          <a:xfrm>
            <a:off x="8164106" y="609600"/>
            <a:ext cx="3369133" cy="3642851"/>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000"/>
              <a:buFont typeface="Century Gothic"/>
              <a:buNone/>
            </a:pPr>
            <a:r>
              <a:rPr lang="en-US" sz="4000"/>
              <a:t>ONSHORE TURBINES ACROSS USA</a:t>
            </a:r>
            <a:endParaRPr/>
          </a:p>
        </p:txBody>
      </p:sp>
      <p:pic>
        <p:nvPicPr>
          <p:cNvPr descr="A map of the united states&#10;&#10;Description automatically generated" id="494" name="Google Shape;494;p41"/>
          <p:cNvPicPr preferRelativeResize="0"/>
          <p:nvPr>
            <p:ph idx="1" type="body"/>
          </p:nvPr>
        </p:nvPicPr>
        <p:blipFill rotWithShape="1">
          <a:blip r:embed="rId4">
            <a:alphaModFix/>
          </a:blip>
          <a:srcRect b="0" l="0" r="0" t="0"/>
          <a:stretch/>
        </p:blipFill>
        <p:spPr>
          <a:xfrm>
            <a:off x="636915" y="1157320"/>
            <a:ext cx="6915663" cy="4547048"/>
          </a:xfrm>
          <a:prstGeom prst="roundRect">
            <a:avLst>
              <a:gd fmla="val 3517" name="adj"/>
            </a:avLst>
          </a:prstGeom>
          <a:noFill/>
          <a:ln cap="flat" cmpd="sng" w="38100">
            <a:solidFill>
              <a:srgbClr val="363D46"/>
            </a:solidFill>
            <a:prstDash val="solid"/>
            <a:round/>
            <a:headEnd len="sm" w="sm" type="none"/>
            <a:tailEnd len="sm" w="sm" type="none"/>
          </a:ln>
        </p:spPr>
      </p:pic>
      <p:sp>
        <p:nvSpPr>
          <p:cNvPr id="495" name="Google Shape;495;p41"/>
          <p:cNvSpPr txBox="1"/>
          <p:nvPr/>
        </p:nvSpPr>
        <p:spPr>
          <a:xfrm>
            <a:off x="7602679" y="1093518"/>
            <a:ext cx="6259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800">
                <a:solidFill>
                  <a:srgbClr val="FF0000"/>
                </a:solidFill>
                <a:latin typeface="Century Gothic"/>
                <a:ea typeface="Century Gothic"/>
                <a:cs typeface="Century Gothic"/>
                <a:sym typeface="Century Gothic"/>
              </a:rPr>
              <a:t>Fig.13</a:t>
            </a:r>
            <a:endParaRPr sz="1800">
              <a:solidFill>
                <a:srgbClr val="FFFFFF"/>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0" name="Shape 500"/>
        <p:cNvGrpSpPr/>
        <p:nvPr/>
      </p:nvGrpSpPr>
      <p:grpSpPr>
        <a:xfrm>
          <a:off x="0" y="0"/>
          <a:ext cx="0" cy="0"/>
          <a:chOff x="0" y="0"/>
          <a:chExt cx="0" cy="0"/>
        </a:xfrm>
      </p:grpSpPr>
      <p:sp>
        <p:nvSpPr>
          <p:cNvPr id="501" name="Google Shape;501;p42"/>
          <p:cNvSpPr txBox="1"/>
          <p:nvPr>
            <p:ph type="title"/>
          </p:nvPr>
        </p:nvSpPr>
        <p:spPr>
          <a:xfrm>
            <a:off x="8164106" y="609600"/>
            <a:ext cx="3369133" cy="3642851"/>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000"/>
              <a:buFont typeface="Century Gothic"/>
              <a:buNone/>
            </a:pPr>
            <a:r>
              <a:rPr lang="en-US" sz="4000"/>
              <a:t>EAST COAST OFFSHORE TURBINES</a:t>
            </a:r>
            <a:endParaRPr/>
          </a:p>
        </p:txBody>
      </p:sp>
      <p:pic>
        <p:nvPicPr>
          <p:cNvPr descr="A map of the united states of america&#10;&#10;Description automatically generated with low confidence" id="502" name="Google Shape;502;p42"/>
          <p:cNvPicPr preferRelativeResize="0"/>
          <p:nvPr>
            <p:ph idx="1" type="body"/>
          </p:nvPr>
        </p:nvPicPr>
        <p:blipFill rotWithShape="1">
          <a:blip r:embed="rId4">
            <a:alphaModFix/>
          </a:blip>
          <a:srcRect b="0" l="0" r="0" t="0"/>
          <a:stretch/>
        </p:blipFill>
        <p:spPr>
          <a:xfrm>
            <a:off x="900114" y="212068"/>
            <a:ext cx="6369200" cy="6417331"/>
          </a:xfrm>
          <a:prstGeom prst="roundRect">
            <a:avLst>
              <a:gd fmla="val 3517" name="adj"/>
            </a:avLst>
          </a:prstGeom>
          <a:noFill/>
          <a:ln cap="flat" cmpd="sng" w="38100">
            <a:solidFill>
              <a:srgbClr val="363D46"/>
            </a:solidFill>
            <a:prstDash val="solid"/>
            <a:round/>
            <a:headEnd len="sm" w="sm" type="none"/>
            <a:tailEnd len="sm" w="sm" type="none"/>
          </a:ln>
        </p:spPr>
      </p:pic>
      <p:sp>
        <p:nvSpPr>
          <p:cNvPr id="503" name="Google Shape;503;p42"/>
          <p:cNvSpPr txBox="1"/>
          <p:nvPr/>
        </p:nvSpPr>
        <p:spPr>
          <a:xfrm>
            <a:off x="7269304" y="209054"/>
            <a:ext cx="6259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800">
                <a:solidFill>
                  <a:srgbClr val="FF0000"/>
                </a:solidFill>
                <a:latin typeface="Century Gothic"/>
                <a:ea typeface="Century Gothic"/>
                <a:cs typeface="Century Gothic"/>
                <a:sym typeface="Century Gothic"/>
              </a:rPr>
              <a:t>Fig.14</a:t>
            </a:r>
            <a:endParaRPr sz="1800">
              <a:solidFill>
                <a:srgbClr val="FFFFFF"/>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8" name="Shape 508"/>
        <p:cNvGrpSpPr/>
        <p:nvPr/>
      </p:nvGrpSpPr>
      <p:grpSpPr>
        <a:xfrm>
          <a:off x="0" y="0"/>
          <a:ext cx="0" cy="0"/>
          <a:chOff x="0" y="0"/>
          <a:chExt cx="0" cy="0"/>
        </a:xfrm>
      </p:grpSpPr>
      <p:sp>
        <p:nvSpPr>
          <p:cNvPr id="509" name="Google Shape;509;p43"/>
          <p:cNvSpPr txBox="1"/>
          <p:nvPr>
            <p:ph type="title"/>
          </p:nvPr>
        </p:nvSpPr>
        <p:spPr>
          <a:xfrm>
            <a:off x="8164106" y="609600"/>
            <a:ext cx="3369133" cy="3642851"/>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000"/>
              <a:buFont typeface="Century Gothic"/>
              <a:buNone/>
            </a:pPr>
            <a:r>
              <a:rPr lang="en-US" sz="4000"/>
              <a:t>WEST COAST OFFSHORE TURBINES</a:t>
            </a:r>
            <a:endParaRPr/>
          </a:p>
        </p:txBody>
      </p:sp>
      <p:pic>
        <p:nvPicPr>
          <p:cNvPr descr="A map of the coast&#10;&#10;Description automatically generated with low confidence" id="510" name="Google Shape;510;p43"/>
          <p:cNvPicPr preferRelativeResize="0"/>
          <p:nvPr>
            <p:ph idx="1" type="body"/>
          </p:nvPr>
        </p:nvPicPr>
        <p:blipFill rotWithShape="1">
          <a:blip r:embed="rId4">
            <a:alphaModFix/>
          </a:blip>
          <a:srcRect b="0" l="0" r="0" t="0"/>
          <a:stretch/>
        </p:blipFill>
        <p:spPr>
          <a:xfrm>
            <a:off x="305229" y="1128714"/>
            <a:ext cx="7878707" cy="4786312"/>
          </a:xfrm>
          <a:prstGeom prst="roundRect">
            <a:avLst>
              <a:gd fmla="val 3517" name="adj"/>
            </a:avLst>
          </a:prstGeom>
          <a:noFill/>
          <a:ln cap="flat" cmpd="sng" w="38100">
            <a:solidFill>
              <a:srgbClr val="363D46"/>
            </a:solidFill>
            <a:prstDash val="solid"/>
            <a:round/>
            <a:headEnd len="sm" w="sm" type="none"/>
            <a:tailEnd len="sm" w="sm" type="none"/>
          </a:ln>
        </p:spPr>
      </p:pic>
      <p:sp>
        <p:nvSpPr>
          <p:cNvPr id="511" name="Google Shape;511;p43"/>
          <p:cNvSpPr txBox="1"/>
          <p:nvPr/>
        </p:nvSpPr>
        <p:spPr>
          <a:xfrm>
            <a:off x="8167376" y="1032286"/>
            <a:ext cx="6259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800">
                <a:solidFill>
                  <a:srgbClr val="FF0000"/>
                </a:solidFill>
                <a:latin typeface="Century Gothic"/>
                <a:ea typeface="Century Gothic"/>
                <a:cs typeface="Century Gothic"/>
                <a:sym typeface="Century Gothic"/>
              </a:rPr>
              <a:t>Fig.15</a:t>
            </a:r>
            <a:endParaRPr sz="1800">
              <a:solidFill>
                <a:srgbClr val="FFFFFF"/>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5" name="Shape 515"/>
        <p:cNvGrpSpPr/>
        <p:nvPr/>
      </p:nvGrpSpPr>
      <p:grpSpPr>
        <a:xfrm>
          <a:off x="0" y="0"/>
          <a:ext cx="0" cy="0"/>
          <a:chOff x="0" y="0"/>
          <a:chExt cx="0" cy="0"/>
        </a:xfrm>
      </p:grpSpPr>
      <p:sp>
        <p:nvSpPr>
          <p:cNvPr id="516" name="Google Shape;516;p44"/>
          <p:cNvSpPr txBox="1"/>
          <p:nvPr>
            <p:ph type="title"/>
          </p:nvPr>
        </p:nvSpPr>
        <p:spPr>
          <a:xfrm>
            <a:off x="1141413" y="609600"/>
            <a:ext cx="9905998" cy="146858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n-US"/>
              <a:t>INVESTING IN WIND TURBINE OPERATORS</a:t>
            </a:r>
            <a:endParaRPr/>
          </a:p>
        </p:txBody>
      </p:sp>
      <p:grpSp>
        <p:nvGrpSpPr>
          <p:cNvPr id="517" name="Google Shape;517;p44"/>
          <p:cNvGrpSpPr/>
          <p:nvPr/>
        </p:nvGrpSpPr>
        <p:grpSpPr>
          <a:xfrm>
            <a:off x="1195038" y="2449717"/>
            <a:ext cx="9798750" cy="3060001"/>
            <a:chOff x="53625" y="163717"/>
            <a:chExt cx="9798750" cy="3060001"/>
          </a:xfrm>
        </p:grpSpPr>
        <p:sp>
          <p:nvSpPr>
            <p:cNvPr id="518" name="Google Shape;518;p44"/>
            <p:cNvSpPr/>
            <p:nvPr/>
          </p:nvSpPr>
          <p:spPr>
            <a:xfrm>
              <a:off x="624000" y="163717"/>
              <a:ext cx="1784250" cy="178425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4"/>
            <p:cNvSpPr/>
            <p:nvPr/>
          </p:nvSpPr>
          <p:spPr>
            <a:xfrm>
              <a:off x="1004250" y="543967"/>
              <a:ext cx="1023750" cy="102375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4"/>
            <p:cNvSpPr/>
            <p:nvPr/>
          </p:nvSpPr>
          <p:spPr>
            <a:xfrm>
              <a:off x="53625" y="2503718"/>
              <a:ext cx="2925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4"/>
            <p:cNvSpPr txBox="1"/>
            <p:nvPr/>
          </p:nvSpPr>
          <p:spPr>
            <a:xfrm>
              <a:off x="53625" y="2503718"/>
              <a:ext cx="29250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1700"/>
                <a:buFont typeface="Century Gothic"/>
                <a:buNone/>
              </a:pPr>
              <a:r>
                <a:rPr lang="en-US" sz="1700" cap="none">
                  <a:solidFill>
                    <a:schemeClr val="lt1"/>
                  </a:solidFill>
                  <a:latin typeface="Century Gothic"/>
                  <a:ea typeface="Century Gothic"/>
                  <a:cs typeface="Century Gothic"/>
                  <a:sym typeface="Century Gothic"/>
                </a:rPr>
                <a:t>BEST VALUE WIND ENERGY STOCKS</a:t>
              </a:r>
              <a:endParaRPr/>
            </a:p>
          </p:txBody>
        </p:sp>
        <p:sp>
          <p:nvSpPr>
            <p:cNvPr id="522" name="Google Shape;522;p44"/>
            <p:cNvSpPr/>
            <p:nvPr/>
          </p:nvSpPr>
          <p:spPr>
            <a:xfrm>
              <a:off x="4060875" y="163717"/>
              <a:ext cx="1784250" cy="1784250"/>
            </a:xfrm>
            <a:prstGeom prst="ellipse">
              <a:avLst/>
            </a:prstGeom>
            <a:solidFill>
              <a:srgbClr val="DAC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4"/>
            <p:cNvSpPr/>
            <p:nvPr/>
          </p:nvSpPr>
          <p:spPr>
            <a:xfrm>
              <a:off x="4441125" y="543967"/>
              <a:ext cx="1023750" cy="102375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4"/>
            <p:cNvSpPr/>
            <p:nvPr/>
          </p:nvSpPr>
          <p:spPr>
            <a:xfrm>
              <a:off x="3490500" y="2503718"/>
              <a:ext cx="2925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4"/>
            <p:cNvSpPr txBox="1"/>
            <p:nvPr/>
          </p:nvSpPr>
          <p:spPr>
            <a:xfrm>
              <a:off x="3490500" y="2503718"/>
              <a:ext cx="29250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1700"/>
                <a:buFont typeface="Century Gothic"/>
                <a:buNone/>
              </a:pPr>
              <a:r>
                <a:rPr lang="en-US" sz="1700" cap="none">
                  <a:solidFill>
                    <a:schemeClr val="lt1"/>
                  </a:solidFill>
                  <a:latin typeface="Century Gothic"/>
                  <a:ea typeface="Century Gothic"/>
                  <a:cs typeface="Century Gothic"/>
                  <a:sym typeface="Century Gothic"/>
                </a:rPr>
                <a:t>FASTEST GROWING WIND ENERGY STOCKS</a:t>
              </a:r>
              <a:endParaRPr/>
            </a:p>
          </p:txBody>
        </p:sp>
        <p:sp>
          <p:nvSpPr>
            <p:cNvPr id="526" name="Google Shape;526;p44"/>
            <p:cNvSpPr/>
            <p:nvPr/>
          </p:nvSpPr>
          <p:spPr>
            <a:xfrm>
              <a:off x="7497750" y="163717"/>
              <a:ext cx="1784250" cy="1784250"/>
            </a:xfrm>
            <a:prstGeom prst="ellipse">
              <a:avLst/>
            </a:prstGeom>
            <a:solidFill>
              <a:srgbClr val="E7B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4"/>
            <p:cNvSpPr/>
            <p:nvPr/>
          </p:nvSpPr>
          <p:spPr>
            <a:xfrm>
              <a:off x="7878000" y="543967"/>
              <a:ext cx="1023750" cy="102375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4"/>
            <p:cNvSpPr/>
            <p:nvPr/>
          </p:nvSpPr>
          <p:spPr>
            <a:xfrm>
              <a:off x="6927375" y="2503718"/>
              <a:ext cx="2925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4"/>
            <p:cNvSpPr txBox="1"/>
            <p:nvPr/>
          </p:nvSpPr>
          <p:spPr>
            <a:xfrm>
              <a:off x="6927375" y="2503718"/>
              <a:ext cx="29250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lt1"/>
                </a:buClr>
                <a:buSzPts val="1700"/>
                <a:buFont typeface="Century Gothic"/>
                <a:buNone/>
              </a:pPr>
              <a:r>
                <a:rPr lang="en-US" sz="1700" cap="none">
                  <a:solidFill>
                    <a:schemeClr val="lt1"/>
                  </a:solidFill>
                  <a:latin typeface="Century Gothic"/>
                  <a:ea typeface="Century Gothic"/>
                  <a:cs typeface="Century Gothic"/>
                  <a:sym typeface="Century Gothic"/>
                </a:rPr>
                <a:t>WIND ENERGY STOCKS WITH THE MOST MOMENTUM</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4" name="Shape 534"/>
        <p:cNvGrpSpPr/>
        <p:nvPr/>
      </p:nvGrpSpPr>
      <p:grpSpPr>
        <a:xfrm>
          <a:off x="0" y="0"/>
          <a:ext cx="0" cy="0"/>
          <a:chOff x="0" y="0"/>
          <a:chExt cx="0" cy="0"/>
        </a:xfrm>
      </p:grpSpPr>
      <p:sp>
        <p:nvSpPr>
          <p:cNvPr id="535" name="Google Shape;535;p45"/>
          <p:cNvSpPr txBox="1"/>
          <p:nvPr>
            <p:ph type="title"/>
          </p:nvPr>
        </p:nvSpPr>
        <p:spPr>
          <a:xfrm>
            <a:off x="643192" y="609600"/>
            <a:ext cx="3643674"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Century Gothic"/>
              <a:buNone/>
            </a:pPr>
            <a:r>
              <a:rPr lang="en-US" sz="2800"/>
              <a:t>BEST VALUE WIND ENERGY STOCKS</a:t>
            </a:r>
            <a:r>
              <a:rPr baseline="30000" lang="en-US" sz="2800">
                <a:solidFill>
                  <a:srgbClr val="FF0000"/>
                </a:solidFill>
              </a:rPr>
              <a:t>16</a:t>
            </a:r>
            <a:endParaRPr/>
          </a:p>
        </p:txBody>
      </p:sp>
      <p:sp>
        <p:nvSpPr>
          <p:cNvPr id="536" name="Google Shape;536;p45"/>
          <p:cNvSpPr txBox="1"/>
          <p:nvPr>
            <p:ph idx="2" type="body"/>
          </p:nvPr>
        </p:nvSpPr>
        <p:spPr>
          <a:xfrm>
            <a:off x="643192" y="2666999"/>
            <a:ext cx="3643674" cy="3216276"/>
          </a:xfrm>
          <a:prstGeom prst="rect">
            <a:avLst/>
          </a:prstGeom>
          <a:noFill/>
          <a:ln>
            <a:noFill/>
          </a:ln>
        </p:spPr>
        <p:txBody>
          <a:bodyPr anchorCtr="0" anchor="t" bIns="45700" lIns="91425" spcFirstLastPara="1" rIns="91425" wrap="square" tIns="45700">
            <a:normAutofit fontScale="92500"/>
          </a:bodyPr>
          <a:lstStyle/>
          <a:p>
            <a:pPr indent="-285750" lvl="0" marL="285750" rtl="0" algn="l">
              <a:spcBef>
                <a:spcPts val="0"/>
              </a:spcBef>
              <a:spcAft>
                <a:spcPts val="0"/>
              </a:spcAft>
              <a:buSzPct val="100000"/>
              <a:buChar char="•"/>
            </a:pPr>
            <a:r>
              <a:rPr lang="en-US"/>
              <a:t>Eneti inc: has reported its 4th qtr earnings ($12m in net income) more than doubling compared to q4 2021.</a:t>
            </a:r>
            <a:endParaRPr/>
          </a:p>
          <a:p>
            <a:pPr indent="-285750" lvl="0" marL="285750" rtl="0" algn="l">
              <a:spcBef>
                <a:spcPts val="933"/>
              </a:spcBef>
              <a:spcAft>
                <a:spcPts val="0"/>
              </a:spcAft>
              <a:buSzPct val="100000"/>
              <a:buChar char="•"/>
            </a:pPr>
            <a:r>
              <a:rPr lang="en-US"/>
              <a:t>Clearway energy inc: operates wind, solar, and natural gas</a:t>
            </a:r>
            <a:endParaRPr/>
          </a:p>
          <a:p>
            <a:pPr indent="-285750" lvl="0" marL="285750" rtl="0" algn="l">
              <a:spcBef>
                <a:spcPts val="933"/>
              </a:spcBef>
              <a:spcAft>
                <a:spcPts val="0"/>
              </a:spcAft>
              <a:buSzPct val="100000"/>
              <a:buChar char="•"/>
            </a:pPr>
            <a:r>
              <a:rPr lang="en-US"/>
              <a:t>Northland power inc: operates wind, natural gas, &amp; solar. Just secured largest battery energy storage project in canada.</a:t>
            </a:r>
            <a:endParaRPr/>
          </a:p>
        </p:txBody>
      </p:sp>
      <p:pic>
        <p:nvPicPr>
          <p:cNvPr descr="A picture containing text, screenshot, font, number&#10;&#10;Description automatically generated" id="537" name="Google Shape;537;p45"/>
          <p:cNvPicPr preferRelativeResize="0"/>
          <p:nvPr>
            <p:ph idx="1" type="body"/>
          </p:nvPr>
        </p:nvPicPr>
        <p:blipFill rotWithShape="1">
          <a:blip r:embed="rId4">
            <a:alphaModFix/>
          </a:blip>
          <a:srcRect b="0" l="0" r="0" t="0"/>
          <a:stretch/>
        </p:blipFill>
        <p:spPr>
          <a:xfrm>
            <a:off x="4630994" y="1686800"/>
            <a:ext cx="6916633" cy="3164359"/>
          </a:xfrm>
          <a:prstGeom prst="roundRect">
            <a:avLst>
              <a:gd fmla="val 3517" name="adj"/>
            </a:avLst>
          </a:prstGeom>
          <a:noFill/>
          <a:ln cap="flat" cmpd="sng" w="38100">
            <a:solidFill>
              <a:srgbClr val="363D46"/>
            </a:solidFill>
            <a:prstDash val="solid"/>
            <a:round/>
            <a:headEnd len="sm" w="sm" type="none"/>
            <a:tailEnd len="sm" w="sm" type="none"/>
          </a:ln>
        </p:spPr>
      </p:pic>
      <p:sp>
        <p:nvSpPr>
          <p:cNvPr id="538" name="Google Shape;538;p45"/>
          <p:cNvSpPr txBox="1"/>
          <p:nvPr/>
        </p:nvSpPr>
        <p:spPr>
          <a:xfrm>
            <a:off x="11514733" y="1562965"/>
            <a:ext cx="6259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800">
                <a:solidFill>
                  <a:srgbClr val="FF0000"/>
                </a:solidFill>
                <a:latin typeface="Century Gothic"/>
                <a:ea typeface="Century Gothic"/>
                <a:cs typeface="Century Gothic"/>
                <a:sym typeface="Century Gothic"/>
              </a:rPr>
              <a:t>Fig.16</a:t>
            </a:r>
            <a:endParaRPr sz="1800">
              <a:solidFill>
                <a:srgbClr val="FFFFFF"/>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3" name="Shape 543"/>
        <p:cNvGrpSpPr/>
        <p:nvPr/>
      </p:nvGrpSpPr>
      <p:grpSpPr>
        <a:xfrm>
          <a:off x="0" y="0"/>
          <a:ext cx="0" cy="0"/>
          <a:chOff x="0" y="0"/>
          <a:chExt cx="0" cy="0"/>
        </a:xfrm>
      </p:grpSpPr>
      <p:sp>
        <p:nvSpPr>
          <p:cNvPr id="544" name="Google Shape;544;p46"/>
          <p:cNvSpPr txBox="1"/>
          <p:nvPr>
            <p:ph type="title"/>
          </p:nvPr>
        </p:nvSpPr>
        <p:spPr>
          <a:xfrm>
            <a:off x="6420465" y="609600"/>
            <a:ext cx="5122606"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n-US"/>
              <a:t>FASTEST GROWING WIND ENERGY STOCKS</a:t>
            </a:r>
            <a:r>
              <a:rPr baseline="30000" lang="en-US">
                <a:solidFill>
                  <a:srgbClr val="FF0000"/>
                </a:solidFill>
              </a:rPr>
              <a:t>17</a:t>
            </a:r>
            <a:endParaRPr/>
          </a:p>
        </p:txBody>
      </p:sp>
      <p:sp>
        <p:nvSpPr>
          <p:cNvPr id="545" name="Google Shape;545;p46"/>
          <p:cNvSpPr txBox="1"/>
          <p:nvPr>
            <p:ph idx="2" type="body"/>
          </p:nvPr>
        </p:nvSpPr>
        <p:spPr>
          <a:xfrm>
            <a:off x="6420465" y="2666999"/>
            <a:ext cx="5122606" cy="321627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1800"/>
              <a:buChar char="•"/>
            </a:pPr>
            <a:r>
              <a:rPr b="1" lang="en-US" u="sng"/>
              <a:t>eneti inc</a:t>
            </a:r>
            <a:r>
              <a:rPr lang="en-US"/>
              <a:t>: no growth figure. Diluted eps in q4 2022 was $.32</a:t>
            </a:r>
            <a:endParaRPr/>
          </a:p>
          <a:p>
            <a:pPr indent="-285750" lvl="0" marL="285750" rtl="0" algn="l">
              <a:spcBef>
                <a:spcPts val="960"/>
              </a:spcBef>
              <a:spcAft>
                <a:spcPts val="0"/>
              </a:spcAft>
              <a:buSzPts val="1800"/>
              <a:buChar char="•"/>
            </a:pPr>
            <a:r>
              <a:rPr b="1" lang="en-US" u="sng"/>
              <a:t>TPI Composites Inc</a:t>
            </a:r>
            <a:r>
              <a:rPr lang="en-US"/>
              <a:t>: no growth figure. Reported negative eps in the most recent qtr</a:t>
            </a:r>
            <a:endParaRPr/>
          </a:p>
          <a:p>
            <a:pPr indent="-285750" lvl="0" marL="285750" rtl="0" algn="l">
              <a:spcBef>
                <a:spcPts val="960"/>
              </a:spcBef>
              <a:spcAft>
                <a:spcPts val="0"/>
              </a:spcAft>
              <a:buSzPts val="1800"/>
              <a:buChar char="•"/>
            </a:pPr>
            <a:r>
              <a:rPr b="1" lang="en-US" u="sng"/>
              <a:t>Boralex inc: </a:t>
            </a:r>
            <a:r>
              <a:rPr lang="en-US"/>
              <a:t>announced in dec. that it acquired edf renewables’ interest in 5 operating wind farms in new Mexico &amp; Texas.</a:t>
            </a:r>
            <a:endParaRPr/>
          </a:p>
        </p:txBody>
      </p:sp>
      <p:pic>
        <p:nvPicPr>
          <p:cNvPr descr="A picture containing text, screenshot, font, number&#10;&#10;Description automatically generated" id="546" name="Google Shape;546;p46"/>
          <p:cNvPicPr preferRelativeResize="0"/>
          <p:nvPr>
            <p:ph idx="1" type="body"/>
          </p:nvPr>
        </p:nvPicPr>
        <p:blipFill rotWithShape="1">
          <a:blip r:embed="rId4">
            <a:alphaModFix/>
          </a:blip>
          <a:srcRect b="0" l="0" r="0" t="0"/>
          <a:stretch/>
        </p:blipFill>
        <p:spPr>
          <a:xfrm>
            <a:off x="643192" y="1919702"/>
            <a:ext cx="5451627" cy="2698555"/>
          </a:xfrm>
          <a:prstGeom prst="roundRect">
            <a:avLst>
              <a:gd fmla="val 3517" name="adj"/>
            </a:avLst>
          </a:prstGeom>
          <a:noFill/>
          <a:ln cap="flat" cmpd="sng" w="38100">
            <a:solidFill>
              <a:srgbClr val="363D46"/>
            </a:solidFill>
            <a:prstDash val="solid"/>
            <a:round/>
            <a:headEnd len="sm" w="sm" type="none"/>
            <a:tailEnd len="sm" w="sm" type="none"/>
          </a:ln>
        </p:spPr>
      </p:pic>
      <p:sp>
        <p:nvSpPr>
          <p:cNvPr id="547" name="Google Shape;547;p46"/>
          <p:cNvSpPr txBox="1"/>
          <p:nvPr/>
        </p:nvSpPr>
        <p:spPr>
          <a:xfrm>
            <a:off x="5548001" y="4685804"/>
            <a:ext cx="6259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800">
                <a:solidFill>
                  <a:srgbClr val="FF0000"/>
                </a:solidFill>
                <a:latin typeface="Century Gothic"/>
                <a:ea typeface="Century Gothic"/>
                <a:cs typeface="Century Gothic"/>
                <a:sym typeface="Century Gothic"/>
              </a:rPr>
              <a:t>Fig.17</a:t>
            </a:r>
            <a:endParaRPr sz="1800">
              <a:solidFill>
                <a:srgbClr val="FFFFFF"/>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2" name="Shape 552"/>
        <p:cNvGrpSpPr/>
        <p:nvPr/>
      </p:nvGrpSpPr>
      <p:grpSpPr>
        <a:xfrm>
          <a:off x="0" y="0"/>
          <a:ext cx="0" cy="0"/>
          <a:chOff x="0" y="0"/>
          <a:chExt cx="0" cy="0"/>
        </a:xfrm>
      </p:grpSpPr>
      <p:sp>
        <p:nvSpPr>
          <p:cNvPr id="553" name="Google Shape;553;p47"/>
          <p:cNvSpPr txBox="1"/>
          <p:nvPr>
            <p:ph type="title"/>
          </p:nvPr>
        </p:nvSpPr>
        <p:spPr>
          <a:xfrm>
            <a:off x="643192" y="609600"/>
            <a:ext cx="3643674"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Century Gothic"/>
              <a:buNone/>
            </a:pPr>
            <a:r>
              <a:rPr lang="en-US" sz="2800"/>
              <a:t>WIND ENERGY STOCKS WITH THE MOST MOMENTUM</a:t>
            </a:r>
            <a:r>
              <a:rPr baseline="30000" lang="en-US" sz="2800">
                <a:solidFill>
                  <a:srgbClr val="FF0000"/>
                </a:solidFill>
              </a:rPr>
              <a:t>18</a:t>
            </a:r>
            <a:endParaRPr/>
          </a:p>
        </p:txBody>
      </p:sp>
      <p:sp>
        <p:nvSpPr>
          <p:cNvPr id="554" name="Google Shape;554;p47"/>
          <p:cNvSpPr txBox="1"/>
          <p:nvPr>
            <p:ph idx="2" type="body"/>
          </p:nvPr>
        </p:nvSpPr>
        <p:spPr>
          <a:xfrm>
            <a:off x="643192" y="2666999"/>
            <a:ext cx="3643674" cy="321627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1800"/>
              <a:buChar char="•"/>
            </a:pPr>
            <a:r>
              <a:rPr lang="en-US"/>
              <a:t>Eneti Inc: highest return percentage</a:t>
            </a:r>
            <a:endParaRPr/>
          </a:p>
          <a:p>
            <a:pPr indent="-285750" lvl="0" marL="285750" rtl="0" algn="l">
              <a:spcBef>
                <a:spcPts val="960"/>
              </a:spcBef>
              <a:spcAft>
                <a:spcPts val="0"/>
              </a:spcAft>
              <a:buSzPts val="1800"/>
              <a:buChar char="•"/>
            </a:pPr>
            <a:r>
              <a:rPr lang="en-US"/>
              <a:t>General Electric Co.: stock priced has doubled since Oct. of last year. *partly due to its healthcare business.</a:t>
            </a:r>
            <a:endParaRPr/>
          </a:p>
          <a:p>
            <a:pPr indent="-285750" lvl="0" marL="285750" rtl="0" algn="l">
              <a:spcBef>
                <a:spcPts val="960"/>
              </a:spcBef>
              <a:spcAft>
                <a:spcPts val="0"/>
              </a:spcAft>
              <a:buSzPts val="1800"/>
              <a:buChar char="•"/>
            </a:pPr>
            <a:r>
              <a:rPr lang="en-US"/>
              <a:t>Engie SA: France-based company operating in wind, hydroelectric, &amp; solar</a:t>
            </a:r>
            <a:endParaRPr/>
          </a:p>
        </p:txBody>
      </p:sp>
      <p:pic>
        <p:nvPicPr>
          <p:cNvPr descr="A screenshot of a graph&#10;&#10;Description automatically generated with low confidence" id="555" name="Google Shape;555;p47"/>
          <p:cNvPicPr preferRelativeResize="0"/>
          <p:nvPr>
            <p:ph idx="1" type="body"/>
          </p:nvPr>
        </p:nvPicPr>
        <p:blipFill rotWithShape="1">
          <a:blip r:embed="rId4">
            <a:alphaModFix/>
          </a:blip>
          <a:srcRect b="0" l="0" r="0" t="0"/>
          <a:stretch/>
        </p:blipFill>
        <p:spPr>
          <a:xfrm>
            <a:off x="4630994" y="1366905"/>
            <a:ext cx="6916633" cy="3804148"/>
          </a:xfrm>
          <a:prstGeom prst="roundRect">
            <a:avLst>
              <a:gd fmla="val 3517" name="adj"/>
            </a:avLst>
          </a:prstGeom>
          <a:noFill/>
          <a:ln cap="flat" cmpd="sng" w="38100">
            <a:solidFill>
              <a:srgbClr val="363D46"/>
            </a:solidFill>
            <a:prstDash val="solid"/>
            <a:round/>
            <a:headEnd len="sm" w="sm" type="none"/>
            <a:tailEnd len="sm" w="sm" type="none"/>
          </a:ln>
        </p:spPr>
      </p:pic>
      <p:sp>
        <p:nvSpPr>
          <p:cNvPr id="556" name="Google Shape;556;p47"/>
          <p:cNvSpPr txBox="1"/>
          <p:nvPr/>
        </p:nvSpPr>
        <p:spPr>
          <a:xfrm>
            <a:off x="11507929" y="1181965"/>
            <a:ext cx="6259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800">
                <a:solidFill>
                  <a:srgbClr val="FF0000"/>
                </a:solidFill>
                <a:latin typeface="Century Gothic"/>
                <a:ea typeface="Century Gothic"/>
                <a:cs typeface="Century Gothic"/>
                <a:sym typeface="Century Gothic"/>
              </a:rPr>
              <a:t>Fig.18</a:t>
            </a:r>
            <a:endParaRPr sz="1800">
              <a:solidFill>
                <a:srgbClr val="FFFFFF"/>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21"/>
          <p:cNvSpPr txBox="1"/>
          <p:nvPr>
            <p:ph type="title"/>
          </p:nvPr>
        </p:nvSpPr>
        <p:spPr>
          <a:xfrm>
            <a:off x="1141413" y="609600"/>
            <a:ext cx="6842381"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n-US"/>
              <a:t>AGENDA</a:t>
            </a:r>
            <a:endParaRPr/>
          </a:p>
        </p:txBody>
      </p:sp>
      <p:grpSp>
        <p:nvGrpSpPr>
          <p:cNvPr id="148" name="Google Shape;148;p21"/>
          <p:cNvGrpSpPr/>
          <p:nvPr/>
        </p:nvGrpSpPr>
        <p:grpSpPr>
          <a:xfrm>
            <a:off x="1534931" y="2023634"/>
            <a:ext cx="5766213" cy="3766370"/>
            <a:chOff x="771138" y="1195"/>
            <a:chExt cx="5766213" cy="3766370"/>
          </a:xfrm>
        </p:grpSpPr>
        <p:sp>
          <p:nvSpPr>
            <p:cNvPr id="149" name="Google Shape;149;p21"/>
            <p:cNvSpPr/>
            <p:nvPr/>
          </p:nvSpPr>
          <p:spPr>
            <a:xfrm>
              <a:off x="2435874" y="455436"/>
              <a:ext cx="352703" cy="91440"/>
            </a:xfrm>
            <a:custGeom>
              <a:rect b="b" l="l" r="r" t="t"/>
              <a:pathLst>
                <a:path extrusionOk="0" h="120000" w="120000">
                  <a:moveTo>
                    <a:pt x="0" y="60000"/>
                  </a:moveTo>
                  <a:lnTo>
                    <a:pt x="120000" y="60000"/>
                  </a:lnTo>
                </a:path>
              </a:pathLst>
            </a:custGeom>
            <a:noFill/>
            <a:ln cap="rnd" cmpd="sng" w="9525">
              <a:solidFill>
                <a:schemeClr val="accent1"/>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txBox="1"/>
            <p:nvPr/>
          </p:nvSpPr>
          <p:spPr>
            <a:xfrm>
              <a:off x="2602643" y="499239"/>
              <a:ext cx="19165" cy="383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lt1"/>
                </a:buClr>
                <a:buSzPts val="500"/>
                <a:buFont typeface="Century Gothic"/>
                <a:buNone/>
              </a:pPr>
              <a:r>
                <a:t/>
              </a:r>
              <a:endParaRPr b="0" i="0" sz="500" u="none" cap="none" strike="noStrike">
                <a:solidFill>
                  <a:schemeClr val="lt1"/>
                </a:solidFill>
                <a:latin typeface="Century Gothic"/>
                <a:ea typeface="Century Gothic"/>
                <a:cs typeface="Century Gothic"/>
                <a:sym typeface="Century Gothic"/>
              </a:endParaRPr>
            </a:p>
          </p:txBody>
        </p:sp>
        <p:sp>
          <p:nvSpPr>
            <p:cNvPr id="151" name="Google Shape;151;p21"/>
            <p:cNvSpPr/>
            <p:nvPr/>
          </p:nvSpPr>
          <p:spPr>
            <a:xfrm>
              <a:off x="771138" y="1195"/>
              <a:ext cx="1666535" cy="999921"/>
            </a:xfrm>
            <a:prstGeom prst="rect">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txBox="1"/>
            <p:nvPr/>
          </p:nvSpPr>
          <p:spPr>
            <a:xfrm>
              <a:off x="771138" y="1195"/>
              <a:ext cx="1666535" cy="999921"/>
            </a:xfrm>
            <a:prstGeom prst="rect">
              <a:avLst/>
            </a:prstGeom>
            <a:noFill/>
            <a:ln>
              <a:noFill/>
            </a:ln>
          </p:spPr>
          <p:txBody>
            <a:bodyPr anchorCtr="0" anchor="ctr" bIns="85700" lIns="81650" spcFirstLastPara="1" rIns="81650" wrap="square" tIns="85700">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GLOBAL ENERGY MARKET</a:t>
              </a:r>
              <a:endParaRPr/>
            </a:p>
          </p:txBody>
        </p:sp>
        <p:sp>
          <p:nvSpPr>
            <p:cNvPr id="153" name="Google Shape;153;p21"/>
            <p:cNvSpPr/>
            <p:nvPr/>
          </p:nvSpPr>
          <p:spPr>
            <a:xfrm>
              <a:off x="4485713" y="455436"/>
              <a:ext cx="352703" cy="91440"/>
            </a:xfrm>
            <a:custGeom>
              <a:rect b="b" l="l" r="r" t="t"/>
              <a:pathLst>
                <a:path extrusionOk="0" h="120000" w="120000">
                  <a:moveTo>
                    <a:pt x="0" y="60000"/>
                  </a:moveTo>
                  <a:lnTo>
                    <a:pt x="120000" y="60000"/>
                  </a:lnTo>
                </a:path>
              </a:pathLst>
            </a:custGeom>
            <a:noFill/>
            <a:ln cap="rnd" cmpd="sng" w="9525">
              <a:solidFill>
                <a:schemeClr val="accent1"/>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txBox="1"/>
            <p:nvPr/>
          </p:nvSpPr>
          <p:spPr>
            <a:xfrm>
              <a:off x="4652482" y="499239"/>
              <a:ext cx="19165" cy="383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lt1"/>
                </a:buClr>
                <a:buSzPts val="500"/>
                <a:buFont typeface="Century Gothic"/>
                <a:buNone/>
              </a:pPr>
              <a:r>
                <a:t/>
              </a:r>
              <a:endParaRPr b="0" i="0" sz="500" u="none" cap="none" strike="noStrike">
                <a:solidFill>
                  <a:schemeClr val="lt1"/>
                </a:solidFill>
                <a:latin typeface="Century Gothic"/>
                <a:ea typeface="Century Gothic"/>
                <a:cs typeface="Century Gothic"/>
                <a:sym typeface="Century Gothic"/>
              </a:endParaRPr>
            </a:p>
          </p:txBody>
        </p:sp>
        <p:sp>
          <p:nvSpPr>
            <p:cNvPr id="155" name="Google Shape;155;p21"/>
            <p:cNvSpPr/>
            <p:nvPr/>
          </p:nvSpPr>
          <p:spPr>
            <a:xfrm>
              <a:off x="2820977" y="1195"/>
              <a:ext cx="1666535" cy="999921"/>
            </a:xfrm>
            <a:prstGeom prst="rect">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txBox="1"/>
            <p:nvPr/>
          </p:nvSpPr>
          <p:spPr>
            <a:xfrm>
              <a:off x="2820977" y="1195"/>
              <a:ext cx="1666535" cy="999921"/>
            </a:xfrm>
            <a:prstGeom prst="rect">
              <a:avLst/>
            </a:prstGeom>
            <a:noFill/>
            <a:ln>
              <a:noFill/>
            </a:ln>
          </p:spPr>
          <p:txBody>
            <a:bodyPr anchorCtr="0" anchor="ctr" bIns="85700" lIns="81650" spcFirstLastPara="1" rIns="81650" wrap="square" tIns="85700">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UNDERSTANDING WIND TURBINES</a:t>
              </a:r>
              <a:endParaRPr/>
            </a:p>
          </p:txBody>
        </p:sp>
        <p:sp>
          <p:nvSpPr>
            <p:cNvPr id="157" name="Google Shape;157;p21"/>
            <p:cNvSpPr/>
            <p:nvPr/>
          </p:nvSpPr>
          <p:spPr>
            <a:xfrm>
              <a:off x="1604406" y="999317"/>
              <a:ext cx="4099678" cy="352703"/>
            </a:xfrm>
            <a:custGeom>
              <a:rect b="b" l="l" r="r" t="t"/>
              <a:pathLst>
                <a:path extrusionOk="0" h="120000" w="120000">
                  <a:moveTo>
                    <a:pt x="120000" y="0"/>
                  </a:moveTo>
                  <a:lnTo>
                    <a:pt x="120000" y="65818"/>
                  </a:lnTo>
                  <a:lnTo>
                    <a:pt x="0" y="65818"/>
                  </a:lnTo>
                  <a:lnTo>
                    <a:pt x="0" y="120000"/>
                  </a:lnTo>
                </a:path>
              </a:pathLst>
            </a:custGeom>
            <a:noFill/>
            <a:ln cap="rnd" cmpd="sng" w="9525">
              <a:solidFill>
                <a:schemeClr val="accent1"/>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txBox="1"/>
            <p:nvPr/>
          </p:nvSpPr>
          <p:spPr>
            <a:xfrm>
              <a:off x="3551306" y="1173752"/>
              <a:ext cx="205877" cy="383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lt1"/>
                </a:buClr>
                <a:buSzPts val="500"/>
                <a:buFont typeface="Century Gothic"/>
                <a:buNone/>
              </a:pPr>
              <a:r>
                <a:t/>
              </a:r>
              <a:endParaRPr b="0" i="0" sz="500" u="none" cap="none" strike="noStrike">
                <a:solidFill>
                  <a:schemeClr val="lt1"/>
                </a:solidFill>
                <a:latin typeface="Century Gothic"/>
                <a:ea typeface="Century Gothic"/>
                <a:cs typeface="Century Gothic"/>
                <a:sym typeface="Century Gothic"/>
              </a:endParaRPr>
            </a:p>
          </p:txBody>
        </p:sp>
        <p:sp>
          <p:nvSpPr>
            <p:cNvPr id="159" name="Google Shape;159;p21"/>
            <p:cNvSpPr/>
            <p:nvPr/>
          </p:nvSpPr>
          <p:spPr>
            <a:xfrm>
              <a:off x="4870816" y="1195"/>
              <a:ext cx="1666535" cy="999921"/>
            </a:xfrm>
            <a:prstGeom prst="rect">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txBox="1"/>
            <p:nvPr/>
          </p:nvSpPr>
          <p:spPr>
            <a:xfrm>
              <a:off x="4870816" y="1195"/>
              <a:ext cx="1666535" cy="999921"/>
            </a:xfrm>
            <a:prstGeom prst="rect">
              <a:avLst/>
            </a:prstGeom>
            <a:noFill/>
            <a:ln>
              <a:noFill/>
            </a:ln>
          </p:spPr>
          <p:txBody>
            <a:bodyPr anchorCtr="0" anchor="ctr" bIns="85700" lIns="81650" spcFirstLastPara="1" rIns="81650" wrap="square" tIns="85700">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DYNAMICS OF WIND TURBINE MARKET IN USA</a:t>
              </a:r>
              <a:endParaRPr/>
            </a:p>
          </p:txBody>
        </p:sp>
        <p:sp>
          <p:nvSpPr>
            <p:cNvPr id="161" name="Google Shape;161;p21"/>
            <p:cNvSpPr/>
            <p:nvPr/>
          </p:nvSpPr>
          <p:spPr>
            <a:xfrm>
              <a:off x="2435874" y="1838661"/>
              <a:ext cx="352703" cy="91440"/>
            </a:xfrm>
            <a:custGeom>
              <a:rect b="b" l="l" r="r" t="t"/>
              <a:pathLst>
                <a:path extrusionOk="0" h="120000" w="120000">
                  <a:moveTo>
                    <a:pt x="0" y="60000"/>
                  </a:moveTo>
                  <a:lnTo>
                    <a:pt x="120000" y="60000"/>
                  </a:lnTo>
                </a:path>
              </a:pathLst>
            </a:custGeom>
            <a:noFill/>
            <a:ln cap="rnd" cmpd="sng" w="9525">
              <a:solidFill>
                <a:schemeClr val="accent1"/>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p:cNvSpPr txBox="1"/>
            <p:nvPr/>
          </p:nvSpPr>
          <p:spPr>
            <a:xfrm>
              <a:off x="2602643" y="1882464"/>
              <a:ext cx="19165" cy="383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lt1"/>
                </a:buClr>
                <a:buSzPts val="500"/>
                <a:buFont typeface="Century Gothic"/>
                <a:buNone/>
              </a:pPr>
              <a:r>
                <a:t/>
              </a:r>
              <a:endParaRPr b="0" i="0" sz="500" u="none" cap="none" strike="noStrike">
                <a:solidFill>
                  <a:schemeClr val="lt1"/>
                </a:solidFill>
                <a:latin typeface="Century Gothic"/>
                <a:ea typeface="Century Gothic"/>
                <a:cs typeface="Century Gothic"/>
                <a:sym typeface="Century Gothic"/>
              </a:endParaRPr>
            </a:p>
          </p:txBody>
        </p:sp>
        <p:sp>
          <p:nvSpPr>
            <p:cNvPr id="163" name="Google Shape;163;p21"/>
            <p:cNvSpPr/>
            <p:nvPr/>
          </p:nvSpPr>
          <p:spPr>
            <a:xfrm>
              <a:off x="771138" y="1384420"/>
              <a:ext cx="1666535" cy="999921"/>
            </a:xfrm>
            <a:prstGeom prst="rect">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txBox="1"/>
            <p:nvPr/>
          </p:nvSpPr>
          <p:spPr>
            <a:xfrm>
              <a:off x="771138" y="1384420"/>
              <a:ext cx="1666535" cy="999921"/>
            </a:xfrm>
            <a:prstGeom prst="rect">
              <a:avLst/>
            </a:prstGeom>
            <a:noFill/>
            <a:ln>
              <a:noFill/>
            </a:ln>
          </p:spPr>
          <p:txBody>
            <a:bodyPr anchorCtr="0" anchor="ctr" bIns="85700" lIns="81650" spcFirstLastPara="1" rIns="81650" wrap="square" tIns="85700">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WIND POWER (HOW TRANSFERABLE IS IT? HOW FAR CAN IT TRAVEL?)</a:t>
              </a:r>
              <a:endParaRPr/>
            </a:p>
          </p:txBody>
        </p:sp>
        <p:sp>
          <p:nvSpPr>
            <p:cNvPr id="165" name="Google Shape;165;p21"/>
            <p:cNvSpPr/>
            <p:nvPr/>
          </p:nvSpPr>
          <p:spPr>
            <a:xfrm>
              <a:off x="4485713" y="1838661"/>
              <a:ext cx="352703" cy="91440"/>
            </a:xfrm>
            <a:custGeom>
              <a:rect b="b" l="l" r="r" t="t"/>
              <a:pathLst>
                <a:path extrusionOk="0" h="120000" w="120000">
                  <a:moveTo>
                    <a:pt x="0" y="60000"/>
                  </a:moveTo>
                  <a:lnTo>
                    <a:pt x="120000" y="60000"/>
                  </a:lnTo>
                </a:path>
              </a:pathLst>
            </a:custGeom>
            <a:noFill/>
            <a:ln cap="rnd" cmpd="sng" w="9525">
              <a:solidFill>
                <a:schemeClr val="accent1"/>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4652482" y="1882464"/>
              <a:ext cx="19165" cy="383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lt1"/>
                </a:buClr>
                <a:buSzPts val="500"/>
                <a:buFont typeface="Century Gothic"/>
                <a:buNone/>
              </a:pPr>
              <a:r>
                <a:t/>
              </a:r>
              <a:endParaRPr b="0" i="0" sz="500" u="none" cap="none" strike="noStrike">
                <a:solidFill>
                  <a:schemeClr val="lt1"/>
                </a:solidFill>
                <a:latin typeface="Century Gothic"/>
                <a:ea typeface="Century Gothic"/>
                <a:cs typeface="Century Gothic"/>
                <a:sym typeface="Century Gothic"/>
              </a:endParaRPr>
            </a:p>
          </p:txBody>
        </p:sp>
        <p:sp>
          <p:nvSpPr>
            <p:cNvPr id="167" name="Google Shape;167;p21"/>
            <p:cNvSpPr/>
            <p:nvPr/>
          </p:nvSpPr>
          <p:spPr>
            <a:xfrm>
              <a:off x="2820977" y="1384420"/>
              <a:ext cx="1666535" cy="999921"/>
            </a:xfrm>
            <a:prstGeom prst="rect">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txBox="1"/>
            <p:nvPr/>
          </p:nvSpPr>
          <p:spPr>
            <a:xfrm>
              <a:off x="2820977" y="1384420"/>
              <a:ext cx="1666535" cy="999921"/>
            </a:xfrm>
            <a:prstGeom prst="rect">
              <a:avLst/>
            </a:prstGeom>
            <a:noFill/>
            <a:ln>
              <a:noFill/>
            </a:ln>
          </p:spPr>
          <p:txBody>
            <a:bodyPr anchorCtr="0" anchor="ctr" bIns="85700" lIns="81650" spcFirstLastPara="1" rIns="81650" wrap="square" tIns="85700">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ENVIRONMENTAL ISSUES WITH BUILDING WIND TURBINES</a:t>
              </a:r>
              <a:endParaRPr/>
            </a:p>
          </p:txBody>
        </p:sp>
        <p:sp>
          <p:nvSpPr>
            <p:cNvPr id="169" name="Google Shape;169;p21"/>
            <p:cNvSpPr/>
            <p:nvPr/>
          </p:nvSpPr>
          <p:spPr>
            <a:xfrm>
              <a:off x="1604406" y="2382541"/>
              <a:ext cx="4099678" cy="352703"/>
            </a:xfrm>
            <a:custGeom>
              <a:rect b="b" l="l" r="r" t="t"/>
              <a:pathLst>
                <a:path extrusionOk="0" h="120000" w="120000">
                  <a:moveTo>
                    <a:pt x="120000" y="0"/>
                  </a:moveTo>
                  <a:lnTo>
                    <a:pt x="120000" y="65818"/>
                  </a:lnTo>
                  <a:lnTo>
                    <a:pt x="0" y="65818"/>
                  </a:lnTo>
                  <a:lnTo>
                    <a:pt x="0" y="120000"/>
                  </a:lnTo>
                </a:path>
              </a:pathLst>
            </a:custGeom>
            <a:noFill/>
            <a:ln cap="rnd" cmpd="sng" w="9525">
              <a:solidFill>
                <a:schemeClr val="accent1"/>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txBox="1"/>
            <p:nvPr/>
          </p:nvSpPr>
          <p:spPr>
            <a:xfrm>
              <a:off x="3551306" y="2556976"/>
              <a:ext cx="205877" cy="383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lt1"/>
                </a:buClr>
                <a:buSzPts val="500"/>
                <a:buFont typeface="Century Gothic"/>
                <a:buNone/>
              </a:pPr>
              <a:r>
                <a:t/>
              </a:r>
              <a:endParaRPr b="0" i="0" sz="500" u="none" cap="none" strike="noStrike">
                <a:solidFill>
                  <a:schemeClr val="lt1"/>
                </a:solidFill>
                <a:latin typeface="Century Gothic"/>
                <a:ea typeface="Century Gothic"/>
                <a:cs typeface="Century Gothic"/>
                <a:sym typeface="Century Gothic"/>
              </a:endParaRPr>
            </a:p>
          </p:txBody>
        </p:sp>
        <p:sp>
          <p:nvSpPr>
            <p:cNvPr id="171" name="Google Shape;171;p21"/>
            <p:cNvSpPr/>
            <p:nvPr/>
          </p:nvSpPr>
          <p:spPr>
            <a:xfrm>
              <a:off x="4870816" y="1384420"/>
              <a:ext cx="1666535" cy="999921"/>
            </a:xfrm>
            <a:prstGeom prst="rect">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txBox="1"/>
            <p:nvPr/>
          </p:nvSpPr>
          <p:spPr>
            <a:xfrm>
              <a:off x="4870816" y="1384420"/>
              <a:ext cx="1666535" cy="999921"/>
            </a:xfrm>
            <a:prstGeom prst="rect">
              <a:avLst/>
            </a:prstGeom>
            <a:noFill/>
            <a:ln>
              <a:noFill/>
            </a:ln>
          </p:spPr>
          <p:txBody>
            <a:bodyPr anchorCtr="0" anchor="ctr" bIns="85700" lIns="81650" spcFirstLastPara="1" rIns="81650" wrap="square" tIns="85700">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FOOTPRINT OF TURBINE OWNERS IN THE USA</a:t>
              </a:r>
              <a:endParaRPr/>
            </a:p>
          </p:txBody>
        </p:sp>
        <p:sp>
          <p:nvSpPr>
            <p:cNvPr id="173" name="Google Shape;173;p21"/>
            <p:cNvSpPr/>
            <p:nvPr/>
          </p:nvSpPr>
          <p:spPr>
            <a:xfrm>
              <a:off x="2435874" y="3221885"/>
              <a:ext cx="352703" cy="91440"/>
            </a:xfrm>
            <a:custGeom>
              <a:rect b="b" l="l" r="r" t="t"/>
              <a:pathLst>
                <a:path extrusionOk="0" h="120000" w="120000">
                  <a:moveTo>
                    <a:pt x="0" y="60000"/>
                  </a:moveTo>
                  <a:lnTo>
                    <a:pt x="120000" y="60000"/>
                  </a:lnTo>
                </a:path>
              </a:pathLst>
            </a:custGeom>
            <a:noFill/>
            <a:ln cap="rnd" cmpd="sng" w="9525">
              <a:solidFill>
                <a:schemeClr val="accent1"/>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txBox="1"/>
            <p:nvPr/>
          </p:nvSpPr>
          <p:spPr>
            <a:xfrm>
              <a:off x="2602643" y="3265689"/>
              <a:ext cx="19165" cy="383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lt1"/>
                </a:buClr>
                <a:buSzPts val="500"/>
                <a:buFont typeface="Century Gothic"/>
                <a:buNone/>
              </a:pPr>
              <a:r>
                <a:t/>
              </a:r>
              <a:endParaRPr b="0" i="0" sz="500" u="none" cap="none" strike="noStrike">
                <a:solidFill>
                  <a:schemeClr val="lt1"/>
                </a:solidFill>
                <a:latin typeface="Century Gothic"/>
                <a:ea typeface="Century Gothic"/>
                <a:cs typeface="Century Gothic"/>
                <a:sym typeface="Century Gothic"/>
              </a:endParaRPr>
            </a:p>
          </p:txBody>
        </p:sp>
        <p:sp>
          <p:nvSpPr>
            <p:cNvPr id="175" name="Google Shape;175;p21"/>
            <p:cNvSpPr/>
            <p:nvPr/>
          </p:nvSpPr>
          <p:spPr>
            <a:xfrm>
              <a:off x="771138" y="2767644"/>
              <a:ext cx="1666535" cy="999921"/>
            </a:xfrm>
            <a:prstGeom prst="rect">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txBox="1"/>
            <p:nvPr/>
          </p:nvSpPr>
          <p:spPr>
            <a:xfrm>
              <a:off x="771138" y="2767644"/>
              <a:ext cx="1666535" cy="999921"/>
            </a:xfrm>
            <a:prstGeom prst="rect">
              <a:avLst/>
            </a:prstGeom>
            <a:noFill/>
            <a:ln>
              <a:noFill/>
            </a:ln>
          </p:spPr>
          <p:txBody>
            <a:bodyPr anchorCtr="0" anchor="ctr" bIns="85700" lIns="81650" spcFirstLastPara="1" rIns="81650" wrap="square" tIns="85700">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WIND TURBINE OPERATORS IN USA</a:t>
              </a:r>
              <a:endParaRPr/>
            </a:p>
          </p:txBody>
        </p:sp>
        <p:sp>
          <p:nvSpPr>
            <p:cNvPr id="177" name="Google Shape;177;p21"/>
            <p:cNvSpPr/>
            <p:nvPr/>
          </p:nvSpPr>
          <p:spPr>
            <a:xfrm>
              <a:off x="4485713" y="3221885"/>
              <a:ext cx="352703" cy="91440"/>
            </a:xfrm>
            <a:custGeom>
              <a:rect b="b" l="l" r="r" t="t"/>
              <a:pathLst>
                <a:path extrusionOk="0" h="120000" w="120000">
                  <a:moveTo>
                    <a:pt x="0" y="60000"/>
                  </a:moveTo>
                  <a:lnTo>
                    <a:pt x="120000" y="60000"/>
                  </a:lnTo>
                </a:path>
              </a:pathLst>
            </a:custGeom>
            <a:noFill/>
            <a:ln cap="rnd" cmpd="sng" w="9525">
              <a:solidFill>
                <a:schemeClr val="accent1"/>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txBox="1"/>
            <p:nvPr/>
          </p:nvSpPr>
          <p:spPr>
            <a:xfrm>
              <a:off x="4652482" y="3265689"/>
              <a:ext cx="19165" cy="383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lt1"/>
                </a:buClr>
                <a:buSzPts val="500"/>
                <a:buFont typeface="Century Gothic"/>
                <a:buNone/>
              </a:pPr>
              <a:r>
                <a:t/>
              </a:r>
              <a:endParaRPr b="0" i="0" sz="500" u="none" cap="none" strike="noStrike">
                <a:solidFill>
                  <a:schemeClr val="lt1"/>
                </a:solidFill>
                <a:latin typeface="Century Gothic"/>
                <a:ea typeface="Century Gothic"/>
                <a:cs typeface="Century Gothic"/>
                <a:sym typeface="Century Gothic"/>
              </a:endParaRPr>
            </a:p>
          </p:txBody>
        </p:sp>
        <p:sp>
          <p:nvSpPr>
            <p:cNvPr id="179" name="Google Shape;179;p21"/>
            <p:cNvSpPr/>
            <p:nvPr/>
          </p:nvSpPr>
          <p:spPr>
            <a:xfrm>
              <a:off x="2820977" y="2767644"/>
              <a:ext cx="1666535" cy="999921"/>
            </a:xfrm>
            <a:prstGeom prst="rect">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txBox="1"/>
            <p:nvPr/>
          </p:nvSpPr>
          <p:spPr>
            <a:xfrm>
              <a:off x="2820977" y="2767644"/>
              <a:ext cx="1666535" cy="999921"/>
            </a:xfrm>
            <a:prstGeom prst="rect">
              <a:avLst/>
            </a:prstGeom>
            <a:noFill/>
            <a:ln>
              <a:noFill/>
            </a:ln>
          </p:spPr>
          <p:txBody>
            <a:bodyPr anchorCtr="0" anchor="ctr" bIns="85700" lIns="81650" spcFirstLastPara="1" rIns="81650" wrap="square" tIns="85700">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AVERAGE WIND SPEEDS OVERLAID WITH WIND TURBINES ACROSS USA</a:t>
              </a:r>
              <a:endParaRPr/>
            </a:p>
          </p:txBody>
        </p:sp>
        <p:sp>
          <p:nvSpPr>
            <p:cNvPr id="181" name="Google Shape;181;p21"/>
            <p:cNvSpPr/>
            <p:nvPr/>
          </p:nvSpPr>
          <p:spPr>
            <a:xfrm>
              <a:off x="4870816" y="2767644"/>
              <a:ext cx="1666535" cy="999921"/>
            </a:xfrm>
            <a:prstGeom prst="rect">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txBox="1"/>
            <p:nvPr/>
          </p:nvSpPr>
          <p:spPr>
            <a:xfrm>
              <a:off x="4870816" y="2767644"/>
              <a:ext cx="1666535" cy="999921"/>
            </a:xfrm>
            <a:prstGeom prst="rect">
              <a:avLst/>
            </a:prstGeom>
            <a:noFill/>
            <a:ln>
              <a:noFill/>
            </a:ln>
          </p:spPr>
          <p:txBody>
            <a:bodyPr anchorCtr="0" anchor="ctr" bIns="85700" lIns="81650" spcFirstLastPara="1" rIns="81650" wrap="square" tIns="85700">
              <a:noAutofit/>
            </a:bodyPr>
            <a:lstStyle/>
            <a:p>
              <a:pPr indent="0" lvl="0" marL="0" marR="0" rtl="0" algn="ctr">
                <a:lnSpc>
                  <a:spcPct val="90000"/>
                </a:lnSpc>
                <a:spcBef>
                  <a:spcPts val="0"/>
                </a:spcBef>
                <a:spcAft>
                  <a:spcPts val="0"/>
                </a:spcAft>
                <a:buClr>
                  <a:schemeClr val="lt1"/>
                </a:buClr>
                <a:buSzPts val="1200"/>
                <a:buFont typeface="Century Gothic"/>
                <a:buNone/>
              </a:pPr>
              <a:r>
                <a:rPr b="0" i="0" lang="en-US" sz="1200" u="none" cap="none" strike="noStrike">
                  <a:solidFill>
                    <a:schemeClr val="lt1"/>
                  </a:solidFill>
                  <a:latin typeface="Century Gothic"/>
                  <a:ea typeface="Century Gothic"/>
                  <a:cs typeface="Century Gothic"/>
                  <a:sym typeface="Century Gothic"/>
                </a:rPr>
                <a:t>INVESTING IN WIND TURBINE OPERATORS</a:t>
              </a:r>
              <a:endParaRPr/>
            </a:p>
          </p:txBody>
        </p:sp>
      </p:grpSp>
      <p:pic>
        <p:nvPicPr>
          <p:cNvPr descr="Windmills in black and white background" id="183" name="Google Shape;183;p21"/>
          <p:cNvPicPr preferRelativeResize="0"/>
          <p:nvPr/>
        </p:nvPicPr>
        <p:blipFill rotWithShape="1">
          <a:blip r:embed="rId4">
            <a:alphaModFix/>
          </a:blip>
          <a:srcRect b="2" l="30783" r="38267" t="0"/>
          <a:stretch/>
        </p:blipFill>
        <p:spPr>
          <a:xfrm>
            <a:off x="8546182" y="10"/>
            <a:ext cx="3479523" cy="685799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1" name="Shape 561"/>
        <p:cNvGrpSpPr/>
        <p:nvPr/>
      </p:nvGrpSpPr>
      <p:grpSpPr>
        <a:xfrm>
          <a:off x="0" y="0"/>
          <a:ext cx="0" cy="0"/>
          <a:chOff x="0" y="0"/>
          <a:chExt cx="0" cy="0"/>
        </a:xfrm>
      </p:grpSpPr>
      <p:sp>
        <p:nvSpPr>
          <p:cNvPr id="562" name="Google Shape;562;p48"/>
          <p:cNvSpPr txBox="1"/>
          <p:nvPr>
            <p:ph type="title"/>
          </p:nvPr>
        </p:nvSpPr>
        <p:spPr>
          <a:xfrm>
            <a:off x="6420465" y="609600"/>
            <a:ext cx="5122606"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n-US"/>
              <a:t>PROFITABILITY</a:t>
            </a:r>
            <a:r>
              <a:rPr baseline="30000" lang="en-US">
                <a:solidFill>
                  <a:srgbClr val="FF0000"/>
                </a:solidFill>
              </a:rPr>
              <a:t>19</a:t>
            </a:r>
            <a:endParaRPr baseline="30000">
              <a:solidFill>
                <a:srgbClr val="FF0000"/>
              </a:solidFill>
            </a:endParaRPr>
          </a:p>
        </p:txBody>
      </p:sp>
      <p:sp>
        <p:nvSpPr>
          <p:cNvPr id="563" name="Google Shape;563;p48"/>
          <p:cNvSpPr txBox="1"/>
          <p:nvPr>
            <p:ph idx="1" type="body"/>
          </p:nvPr>
        </p:nvSpPr>
        <p:spPr>
          <a:xfrm>
            <a:off x="6420465" y="2666999"/>
            <a:ext cx="5122606" cy="321627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000"/>
              <a:buChar char="•"/>
            </a:pPr>
            <a:r>
              <a:rPr lang="en-US"/>
              <a:t>After our detailed review, we have concluded, Clearway Energy being the best choice  for an investment as it gives you the best “bang for your buck”.  </a:t>
            </a:r>
            <a:endParaRPr/>
          </a:p>
        </p:txBody>
      </p:sp>
      <p:pic>
        <p:nvPicPr>
          <p:cNvPr descr="A picture containing text, screenshot, font, number&#10;&#10;Description automatically generated" id="564" name="Google Shape;564;p48"/>
          <p:cNvPicPr preferRelativeResize="0"/>
          <p:nvPr/>
        </p:nvPicPr>
        <p:blipFill rotWithShape="1">
          <a:blip r:embed="rId4">
            <a:alphaModFix/>
          </a:blip>
          <a:srcRect b="0" l="0" r="0" t="0"/>
          <a:stretch/>
        </p:blipFill>
        <p:spPr>
          <a:xfrm>
            <a:off x="643192" y="1388168"/>
            <a:ext cx="5451627" cy="3761622"/>
          </a:xfrm>
          <a:prstGeom prst="roundRect">
            <a:avLst>
              <a:gd fmla="val 3517" name="adj"/>
            </a:avLst>
          </a:prstGeom>
          <a:noFill/>
          <a:ln cap="flat" cmpd="sng" w="38100">
            <a:solidFill>
              <a:srgbClr val="363D46"/>
            </a:solidFill>
            <a:prstDash val="solid"/>
            <a:round/>
            <a:headEnd len="sm" w="sm" type="none"/>
            <a:tailEnd len="sm" w="sm" type="none"/>
          </a:ln>
        </p:spPr>
      </p:pic>
      <p:sp>
        <p:nvSpPr>
          <p:cNvPr id="565" name="Google Shape;565;p48"/>
          <p:cNvSpPr txBox="1"/>
          <p:nvPr/>
        </p:nvSpPr>
        <p:spPr>
          <a:xfrm>
            <a:off x="5550474" y="5220565"/>
            <a:ext cx="6259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800">
                <a:solidFill>
                  <a:srgbClr val="FF0000"/>
                </a:solidFill>
                <a:latin typeface="Century Gothic"/>
                <a:ea typeface="Century Gothic"/>
                <a:cs typeface="Century Gothic"/>
                <a:sym typeface="Century Gothic"/>
              </a:rPr>
              <a:t>Fig.19</a:t>
            </a:r>
            <a:endParaRPr sz="1800">
              <a:solidFill>
                <a:srgbClr val="FFFFFF"/>
              </a:solidFill>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9" name="Shape 569"/>
        <p:cNvGrpSpPr/>
        <p:nvPr/>
      </p:nvGrpSpPr>
      <p:grpSpPr>
        <a:xfrm>
          <a:off x="0" y="0"/>
          <a:ext cx="0" cy="0"/>
          <a:chOff x="0" y="0"/>
          <a:chExt cx="0" cy="0"/>
        </a:xfrm>
      </p:grpSpPr>
      <p:sp>
        <p:nvSpPr>
          <p:cNvPr id="570" name="Google Shape;570;p49"/>
          <p:cNvSpPr txBox="1"/>
          <p:nvPr>
            <p:ph type="title"/>
          </p:nvPr>
        </p:nvSpPr>
        <p:spPr>
          <a:xfrm>
            <a:off x="691141" y="76199"/>
            <a:ext cx="6842381" cy="103909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n-US"/>
              <a:t>REFERENCES </a:t>
            </a:r>
            <a:endParaRPr/>
          </a:p>
        </p:txBody>
      </p:sp>
      <p:sp>
        <p:nvSpPr>
          <p:cNvPr id="571" name="Google Shape;571;p49"/>
          <p:cNvSpPr txBox="1"/>
          <p:nvPr>
            <p:ph idx="1" type="body"/>
          </p:nvPr>
        </p:nvSpPr>
        <p:spPr>
          <a:xfrm>
            <a:off x="691140" y="1209420"/>
            <a:ext cx="6930871" cy="363967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700"/>
              <a:buNone/>
            </a:pPr>
            <a:r>
              <a:t/>
            </a:r>
            <a:endParaRPr sz="1700"/>
          </a:p>
          <a:p>
            <a:pPr indent="0" lvl="0" marL="0" rtl="0" algn="l">
              <a:lnSpc>
                <a:spcPct val="90000"/>
              </a:lnSpc>
              <a:spcBef>
                <a:spcPts val="940"/>
              </a:spcBef>
              <a:spcAft>
                <a:spcPts val="0"/>
              </a:spcAft>
              <a:buSzPts val="1700"/>
              <a:buNone/>
            </a:pPr>
            <a:r>
              <a:t/>
            </a:r>
            <a:endParaRPr sz="1700"/>
          </a:p>
          <a:p>
            <a:pPr indent="0" lvl="0" marL="0" rtl="0" algn="l">
              <a:spcBef>
                <a:spcPts val="2000"/>
              </a:spcBef>
              <a:spcAft>
                <a:spcPts val="0"/>
              </a:spcAft>
              <a:buSzPts val="1050"/>
              <a:buNone/>
            </a:pPr>
            <a:r>
              <a:t/>
            </a:r>
            <a:endParaRPr sz="1050"/>
          </a:p>
          <a:p>
            <a:pPr indent="-283210" lvl="0" marL="285750" rtl="0" algn="l">
              <a:spcBef>
                <a:spcPts val="600"/>
              </a:spcBef>
              <a:spcAft>
                <a:spcPts val="0"/>
              </a:spcAft>
              <a:buSzPts val="1600"/>
              <a:buChar char="•"/>
            </a:pPr>
            <a:r>
              <a:rPr lang="en-US" sz="1600">
                <a:latin typeface="Century Gothic"/>
                <a:ea typeface="Century Gothic"/>
                <a:cs typeface="Century Gothic"/>
                <a:sym typeface="Century Gothic"/>
              </a:rPr>
              <a:t>1 - </a:t>
            </a:r>
            <a:r>
              <a:rPr lang="en-US" sz="1600" u="sng">
                <a:solidFill>
                  <a:schemeClr val="hlink"/>
                </a:solidFill>
                <a:latin typeface="Century Gothic"/>
                <a:ea typeface="Century Gothic"/>
                <a:cs typeface="Century Gothic"/>
                <a:sym typeface="Century Gothic"/>
                <a:hlinkClick r:id="rId4"/>
              </a:rPr>
              <a:t>https://www.un.org/en/climatechange/paris-agreement</a:t>
            </a:r>
            <a:r>
              <a:rPr lang="en-US" sz="1600">
                <a:latin typeface="Century Gothic"/>
                <a:ea typeface="Century Gothic"/>
                <a:cs typeface="Century Gothic"/>
                <a:sym typeface="Century Gothic"/>
              </a:rPr>
              <a:t> </a:t>
            </a:r>
            <a:endParaRPr sz="1600">
              <a:latin typeface="Century Gothic"/>
              <a:ea typeface="Century Gothic"/>
              <a:cs typeface="Century Gothic"/>
              <a:sym typeface="Century Gothic"/>
            </a:endParaRPr>
          </a:p>
          <a:p>
            <a:pPr indent="-283210" lvl="0" marL="285750" rtl="0" algn="l">
              <a:spcBef>
                <a:spcPts val="0"/>
              </a:spcBef>
              <a:spcAft>
                <a:spcPts val="0"/>
              </a:spcAft>
              <a:buClr>
                <a:srgbClr val="FFFFFF"/>
              </a:buClr>
              <a:buSzPts val="1600"/>
              <a:buChar char="•"/>
            </a:pPr>
            <a:r>
              <a:rPr lang="en-US" sz="1600">
                <a:latin typeface="Century Gothic"/>
                <a:ea typeface="Century Gothic"/>
                <a:cs typeface="Century Gothic"/>
                <a:sym typeface="Century Gothic"/>
              </a:rPr>
              <a:t>2 - </a:t>
            </a:r>
            <a:r>
              <a:rPr lang="en-US" sz="1600" u="sng">
                <a:solidFill>
                  <a:schemeClr val="hlink"/>
                </a:solidFill>
                <a:latin typeface="Century Gothic"/>
                <a:ea typeface="Century Gothic"/>
                <a:cs typeface="Century Gothic"/>
                <a:sym typeface="Century Gothic"/>
                <a:hlinkClick r:id="rId5"/>
              </a:rPr>
              <a:t>https://commonslibrary.parliament.uk/what-were-the-outcomes-of-cop26/#:~:text=What%20was%20agreed%3F,also%20made%20during%20the%20conference</a:t>
            </a:r>
            <a:endParaRPr sz="1600">
              <a:latin typeface="Century Gothic"/>
              <a:ea typeface="Century Gothic"/>
              <a:cs typeface="Century Gothic"/>
              <a:sym typeface="Century Gothic"/>
            </a:endParaRPr>
          </a:p>
          <a:p>
            <a:pPr indent="-283210" lvl="0" marL="285750" rtl="0" algn="l">
              <a:spcBef>
                <a:spcPts val="0"/>
              </a:spcBef>
              <a:spcAft>
                <a:spcPts val="0"/>
              </a:spcAft>
              <a:buClr>
                <a:srgbClr val="FFFFFF"/>
              </a:buClr>
              <a:buSzPts val="1600"/>
              <a:buChar char="•"/>
            </a:pPr>
            <a:r>
              <a:rPr lang="en-US" sz="1600">
                <a:latin typeface="Century Gothic"/>
                <a:ea typeface="Century Gothic"/>
                <a:cs typeface="Century Gothic"/>
                <a:sym typeface="Century Gothic"/>
              </a:rPr>
              <a:t>3 - </a:t>
            </a:r>
            <a:r>
              <a:rPr lang="en-US" sz="1600" u="sng">
                <a:solidFill>
                  <a:schemeClr val="hlink"/>
                </a:solidFill>
                <a:latin typeface="Century Gothic"/>
                <a:ea typeface="Century Gothic"/>
                <a:cs typeface="Century Gothic"/>
                <a:sym typeface="Century Gothic"/>
                <a:hlinkClick r:id="rId6"/>
              </a:rPr>
              <a:t>https://www.iea.org/reports/net-zero-by-2050</a:t>
            </a:r>
            <a:endParaRPr sz="1600">
              <a:latin typeface="Century Gothic"/>
              <a:ea typeface="Century Gothic"/>
              <a:cs typeface="Century Gothic"/>
              <a:sym typeface="Century Gothic"/>
            </a:endParaRPr>
          </a:p>
          <a:p>
            <a:pPr indent="-283210" lvl="0" marL="285750" rtl="0" algn="l">
              <a:spcBef>
                <a:spcPts val="0"/>
              </a:spcBef>
              <a:spcAft>
                <a:spcPts val="0"/>
              </a:spcAft>
              <a:buClr>
                <a:srgbClr val="FFFFFF"/>
              </a:buClr>
              <a:buSzPts val="1600"/>
              <a:buChar char="•"/>
            </a:pPr>
            <a:r>
              <a:rPr lang="en-US" sz="1600">
                <a:solidFill>
                  <a:schemeClr val="lt1"/>
                </a:solidFill>
                <a:latin typeface="Century Gothic"/>
                <a:ea typeface="Century Gothic"/>
                <a:cs typeface="Century Gothic"/>
                <a:sym typeface="Century Gothic"/>
              </a:rPr>
              <a:t>4 </a:t>
            </a:r>
            <a:r>
              <a:rPr lang="en-US" sz="1600">
                <a:solidFill>
                  <a:srgbClr val="000000"/>
                </a:solidFill>
                <a:latin typeface="Century Gothic"/>
                <a:ea typeface="Century Gothic"/>
                <a:cs typeface="Century Gothic"/>
                <a:sym typeface="Century Gothic"/>
              </a:rPr>
              <a:t>- </a:t>
            </a:r>
            <a:r>
              <a:rPr lang="en-US" sz="1600" u="sng">
                <a:solidFill>
                  <a:schemeClr val="hlink"/>
                </a:solidFill>
                <a:latin typeface="Century Gothic"/>
                <a:ea typeface="Century Gothic"/>
                <a:cs typeface="Century Gothic"/>
                <a:sym typeface="Century Gothic"/>
                <a:hlinkClick r:id="rId7"/>
              </a:rPr>
              <a:t>https://www.irena.org/Publications/2023/Mar/Renewable-capacity-statistics-2023</a:t>
            </a:r>
            <a:endParaRPr sz="1600">
              <a:latin typeface="Century Gothic"/>
              <a:ea typeface="Century Gothic"/>
              <a:cs typeface="Century Gothic"/>
              <a:sym typeface="Century Gothic"/>
            </a:endParaRPr>
          </a:p>
          <a:p>
            <a:pPr indent="-283210" lvl="0" marL="285750" rtl="0" algn="l">
              <a:spcBef>
                <a:spcPts val="0"/>
              </a:spcBef>
              <a:spcAft>
                <a:spcPts val="0"/>
              </a:spcAft>
              <a:buClr>
                <a:srgbClr val="FFFFFF"/>
              </a:buClr>
              <a:buSzPts val="1600"/>
              <a:buChar char="•"/>
            </a:pPr>
            <a:r>
              <a:rPr lang="en-US" sz="1600">
                <a:latin typeface="Century Gothic"/>
                <a:ea typeface="Century Gothic"/>
                <a:cs typeface="Century Gothic"/>
                <a:sym typeface="Century Gothic"/>
              </a:rPr>
              <a:t>5 - </a:t>
            </a:r>
            <a:r>
              <a:rPr lang="en-US" sz="1600" u="sng">
                <a:solidFill>
                  <a:schemeClr val="hlink"/>
                </a:solidFill>
                <a:latin typeface="Century Gothic"/>
                <a:ea typeface="Century Gothic"/>
                <a:cs typeface="Century Gothic"/>
                <a:sym typeface="Century Gothic"/>
                <a:hlinkClick r:id="rId8"/>
              </a:rPr>
              <a:t>https://www.mckinsey.com/industries/public-and-social-sector/our-insights/the-inflation-reduction-act-heres-whats-in-it</a:t>
            </a:r>
            <a:endParaRPr sz="1600">
              <a:latin typeface="Century Gothic"/>
              <a:ea typeface="Century Gothic"/>
              <a:cs typeface="Century Gothic"/>
              <a:sym typeface="Century Gothic"/>
            </a:endParaRPr>
          </a:p>
          <a:p>
            <a:pPr indent="-283210" lvl="0" marL="285750" rtl="0" algn="l">
              <a:spcBef>
                <a:spcPts val="0"/>
              </a:spcBef>
              <a:spcAft>
                <a:spcPts val="0"/>
              </a:spcAft>
              <a:buClr>
                <a:srgbClr val="FFFFFF"/>
              </a:buClr>
              <a:buSzPts val="1600"/>
              <a:buChar char="•"/>
            </a:pPr>
            <a:r>
              <a:rPr lang="en-US" sz="1600">
                <a:solidFill>
                  <a:schemeClr val="lt1"/>
                </a:solidFill>
                <a:latin typeface="Century Gothic"/>
                <a:ea typeface="Century Gothic"/>
                <a:cs typeface="Century Gothic"/>
                <a:sym typeface="Century Gothic"/>
              </a:rPr>
              <a:t>Global capacity stats -</a:t>
            </a:r>
            <a:r>
              <a:rPr lang="en-US" sz="1600">
                <a:solidFill>
                  <a:srgbClr val="000000"/>
                </a:solidFill>
                <a:latin typeface="Century Gothic"/>
                <a:ea typeface="Century Gothic"/>
                <a:cs typeface="Century Gothic"/>
                <a:sym typeface="Century Gothic"/>
              </a:rPr>
              <a:t> </a:t>
            </a:r>
            <a:r>
              <a:rPr lang="en-US" sz="1600" u="sng">
                <a:solidFill>
                  <a:schemeClr val="hlink"/>
                </a:solidFill>
                <a:latin typeface="Century Gothic"/>
                <a:ea typeface="Century Gothic"/>
                <a:cs typeface="Century Gothic"/>
                <a:sym typeface="Century Gothic"/>
                <a:hlinkClick r:id="rId9"/>
              </a:rPr>
              <a:t>https://www.irena.org/Publications/2023/Mar/Renewable-capacity-statistics-2023</a:t>
            </a:r>
            <a:endParaRPr sz="1600">
              <a:latin typeface="Century Gothic"/>
              <a:ea typeface="Century Gothic"/>
              <a:cs typeface="Century Gothic"/>
              <a:sym typeface="Century Gothic"/>
            </a:endParaRPr>
          </a:p>
          <a:p>
            <a:pPr indent="-285750" lvl="0" marL="285750" rtl="0" algn="l">
              <a:spcBef>
                <a:spcPts val="0"/>
              </a:spcBef>
              <a:spcAft>
                <a:spcPts val="0"/>
              </a:spcAft>
              <a:buClr>
                <a:srgbClr val="FFFFFF"/>
              </a:buClr>
              <a:buSzPts val="1600"/>
              <a:buChar char="•"/>
            </a:pPr>
            <a:r>
              <a:rPr lang="en-US" sz="1600">
                <a:solidFill>
                  <a:schemeClr val="lt1"/>
                </a:solidFill>
                <a:latin typeface="Century Gothic"/>
                <a:ea typeface="Century Gothic"/>
                <a:cs typeface="Century Gothic"/>
                <a:sym typeface="Century Gothic"/>
              </a:rPr>
              <a:t>6 -</a:t>
            </a:r>
            <a:r>
              <a:rPr lang="en-US" sz="1600">
                <a:solidFill>
                  <a:srgbClr val="000000"/>
                </a:solidFill>
                <a:latin typeface="Century Gothic"/>
                <a:ea typeface="Century Gothic"/>
                <a:cs typeface="Century Gothic"/>
                <a:sym typeface="Century Gothic"/>
              </a:rPr>
              <a:t> </a:t>
            </a:r>
            <a:r>
              <a:rPr lang="en-US" sz="1600" u="sng">
                <a:solidFill>
                  <a:schemeClr val="hlink"/>
                </a:solidFill>
                <a:latin typeface="Century Gothic"/>
                <a:ea typeface="Century Gothic"/>
                <a:cs typeface="Century Gothic"/>
                <a:sym typeface="Century Gothic"/>
                <a:hlinkClick r:id="rId10"/>
              </a:rPr>
              <a:t>https://www.nexteraenergy.com/sustainability/environment/renewable-energy.html</a:t>
            </a:r>
            <a:endParaRPr sz="1600">
              <a:latin typeface="Century Gothic"/>
              <a:ea typeface="Century Gothic"/>
              <a:cs typeface="Century Gothic"/>
              <a:sym typeface="Century Gothic"/>
            </a:endParaRPr>
          </a:p>
          <a:p>
            <a:pPr indent="-285750" lvl="0" marL="285750" rtl="0" algn="l">
              <a:spcBef>
                <a:spcPts val="0"/>
              </a:spcBef>
              <a:spcAft>
                <a:spcPts val="0"/>
              </a:spcAft>
              <a:buClr>
                <a:srgbClr val="FFFFFF"/>
              </a:buClr>
              <a:buSzPts val="1600"/>
              <a:buChar char="•"/>
            </a:pPr>
            <a:r>
              <a:rPr lang="en-US" sz="1600">
                <a:solidFill>
                  <a:schemeClr val="lt1"/>
                </a:solidFill>
              </a:rPr>
              <a:t>7 -</a:t>
            </a:r>
            <a:r>
              <a:rPr lang="en-US" sz="1600">
                <a:solidFill>
                  <a:srgbClr val="000000"/>
                </a:solidFill>
              </a:rPr>
              <a:t> </a:t>
            </a:r>
            <a:r>
              <a:rPr lang="en-US" sz="1600" u="sng">
                <a:solidFill>
                  <a:schemeClr val="hlink"/>
                </a:solidFill>
                <a:hlinkClick r:id="rId11"/>
              </a:rPr>
              <a:t>https://www.eia.gov/energyexplained/wind/types-of-wind-turbines.php</a:t>
            </a:r>
            <a:r>
              <a:rPr lang="en-US" sz="1600">
                <a:solidFill>
                  <a:srgbClr val="000000"/>
                </a:solidFill>
              </a:rPr>
              <a:t> </a:t>
            </a:r>
            <a:endParaRPr/>
          </a:p>
          <a:p>
            <a:pPr indent="-285750" lvl="0" marL="285750" rtl="0" algn="l">
              <a:spcBef>
                <a:spcPts val="0"/>
              </a:spcBef>
              <a:spcAft>
                <a:spcPts val="0"/>
              </a:spcAft>
              <a:buClr>
                <a:srgbClr val="FFFFFF"/>
              </a:buClr>
              <a:buSzPts val="1600"/>
              <a:buChar char="•"/>
            </a:pPr>
            <a:r>
              <a:rPr lang="en-US" sz="1600">
                <a:solidFill>
                  <a:schemeClr val="lt1"/>
                </a:solidFill>
              </a:rPr>
              <a:t>8 -</a:t>
            </a:r>
            <a:r>
              <a:rPr lang="en-US" sz="1600">
                <a:solidFill>
                  <a:srgbClr val="000000"/>
                </a:solidFill>
              </a:rPr>
              <a:t> </a:t>
            </a:r>
            <a:r>
              <a:rPr lang="en-US" sz="1600" u="sng">
                <a:solidFill>
                  <a:schemeClr val="hlink"/>
                </a:solidFill>
                <a:hlinkClick r:id="rId12"/>
              </a:rPr>
              <a:t>https://www.ourworldofenergy.com/vignettes.php?type=wind-power&amp;id=9</a:t>
            </a:r>
            <a:endParaRPr/>
          </a:p>
        </p:txBody>
      </p:sp>
      <p:pic>
        <p:nvPicPr>
          <p:cNvPr descr="Wind farm silhouette" id="572" name="Google Shape;572;p49"/>
          <p:cNvPicPr preferRelativeResize="0"/>
          <p:nvPr/>
        </p:nvPicPr>
        <p:blipFill rotWithShape="1">
          <a:blip r:embed="rId13">
            <a:alphaModFix/>
          </a:blip>
          <a:srcRect b="2" l="30794" r="35973" t="0"/>
          <a:stretch/>
        </p:blipFill>
        <p:spPr>
          <a:xfrm>
            <a:off x="8546182" y="10"/>
            <a:ext cx="3479523" cy="685799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6" name="Shape 576"/>
        <p:cNvGrpSpPr/>
        <p:nvPr/>
      </p:nvGrpSpPr>
      <p:grpSpPr>
        <a:xfrm>
          <a:off x="0" y="0"/>
          <a:ext cx="0" cy="0"/>
          <a:chOff x="0" y="0"/>
          <a:chExt cx="0" cy="0"/>
        </a:xfrm>
      </p:grpSpPr>
      <p:sp>
        <p:nvSpPr>
          <p:cNvPr id="577" name="Google Shape;577;p50"/>
          <p:cNvSpPr txBox="1"/>
          <p:nvPr>
            <p:ph idx="1" type="body"/>
          </p:nvPr>
        </p:nvSpPr>
        <p:spPr>
          <a:xfrm>
            <a:off x="691141" y="1611202"/>
            <a:ext cx="6930871" cy="3639671"/>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Clr>
                <a:srgbClr val="FFFFFF"/>
              </a:buClr>
              <a:buSzPts val="1600"/>
              <a:buChar char="•"/>
            </a:pPr>
            <a:r>
              <a:rPr lang="en-US" sz="1600">
                <a:latin typeface="Century Gothic"/>
                <a:ea typeface="Century Gothic"/>
                <a:cs typeface="Century Gothic"/>
                <a:sym typeface="Century Gothic"/>
              </a:rPr>
              <a:t>9 - </a:t>
            </a:r>
            <a:r>
              <a:rPr lang="en-US" sz="1600" u="sng">
                <a:solidFill>
                  <a:schemeClr val="hlink"/>
                </a:solidFill>
                <a:latin typeface="Century Gothic"/>
                <a:ea typeface="Century Gothic"/>
                <a:cs typeface="Century Gothic"/>
                <a:sym typeface="Century Gothic"/>
                <a:hlinkClick r:id="rId4"/>
              </a:rPr>
              <a:t>https://safetyculture.com/topics/wind-turbine-maintenance/#:~:text=Maintenance%20frequency%20varies%20depending%20on,more%20frequent%20maintenance%20than%20others</a:t>
            </a:r>
            <a:endParaRPr sz="1600"/>
          </a:p>
          <a:p>
            <a:pPr indent="-285750" lvl="0" marL="285750" rtl="0" algn="l">
              <a:spcBef>
                <a:spcPts val="0"/>
              </a:spcBef>
              <a:spcAft>
                <a:spcPts val="0"/>
              </a:spcAft>
              <a:buClr>
                <a:srgbClr val="FFFFFF"/>
              </a:buClr>
              <a:buSzPts val="1600"/>
              <a:buChar char="•"/>
            </a:pPr>
            <a:r>
              <a:rPr lang="en-US" sz="1600">
                <a:latin typeface="Century Gothic"/>
                <a:ea typeface="Century Gothic"/>
                <a:cs typeface="Century Gothic"/>
                <a:sym typeface="Century Gothic"/>
              </a:rPr>
              <a:t>10 - </a:t>
            </a:r>
            <a:r>
              <a:rPr lang="en-US" sz="1600" u="sng">
                <a:solidFill>
                  <a:schemeClr val="hlink"/>
                </a:solidFill>
                <a:latin typeface="Century Gothic"/>
                <a:ea typeface="Century Gothic"/>
                <a:cs typeface="Century Gothic"/>
                <a:sym typeface="Century Gothic"/>
                <a:hlinkClick r:id="rId5"/>
              </a:rPr>
              <a:t>https://www.energy.gov/eere/wind/articles/offshore-wind-market-report-2022-edition</a:t>
            </a:r>
            <a:r>
              <a:rPr lang="en-US" sz="1600">
                <a:latin typeface="Century Gothic"/>
                <a:ea typeface="Century Gothic"/>
                <a:cs typeface="Century Gothic"/>
                <a:sym typeface="Century Gothic"/>
              </a:rPr>
              <a:t> </a:t>
            </a:r>
            <a:endParaRPr/>
          </a:p>
          <a:p>
            <a:pPr indent="-285750" lvl="0" marL="285750" rtl="0" algn="l">
              <a:spcBef>
                <a:spcPts val="0"/>
              </a:spcBef>
              <a:spcAft>
                <a:spcPts val="0"/>
              </a:spcAft>
              <a:buClr>
                <a:srgbClr val="FFFFFF"/>
              </a:buClr>
              <a:buSzPts val="1600"/>
              <a:buChar char="•"/>
            </a:pPr>
            <a:r>
              <a:rPr lang="en-US" sz="1600">
                <a:latin typeface="Century Gothic"/>
                <a:ea typeface="Century Gothic"/>
                <a:cs typeface="Century Gothic"/>
                <a:sym typeface="Century Gothic"/>
              </a:rPr>
              <a:t>11 - </a:t>
            </a:r>
            <a:r>
              <a:rPr lang="en-US" sz="1600" u="sng">
                <a:solidFill>
                  <a:schemeClr val="hlink"/>
                </a:solidFill>
                <a:latin typeface="Century Gothic"/>
                <a:ea typeface="Century Gothic"/>
                <a:cs typeface="Century Gothic"/>
                <a:sym typeface="Century Gothic"/>
                <a:hlinkClick r:id="rId6"/>
              </a:rPr>
              <a:t>https://www.eia.gov/analysis/studies/electricity/batterystorage/</a:t>
            </a:r>
            <a:endParaRPr sz="1600"/>
          </a:p>
          <a:p>
            <a:pPr indent="-285750" lvl="0" marL="285750" rtl="0" algn="l">
              <a:spcBef>
                <a:spcPts val="0"/>
              </a:spcBef>
              <a:spcAft>
                <a:spcPts val="0"/>
              </a:spcAft>
              <a:buClr>
                <a:srgbClr val="FFFFFF"/>
              </a:buClr>
              <a:buSzPts val="1600"/>
              <a:buChar char="•"/>
            </a:pPr>
            <a:r>
              <a:rPr lang="en-US" sz="1600">
                <a:latin typeface="Century Gothic"/>
                <a:ea typeface="Century Gothic"/>
                <a:cs typeface="Century Gothic"/>
                <a:sym typeface="Century Gothic"/>
              </a:rPr>
              <a:t>12 - </a:t>
            </a:r>
            <a:r>
              <a:rPr lang="en-US" sz="1600" u="sng">
                <a:solidFill>
                  <a:schemeClr val="hlink"/>
                </a:solidFill>
                <a:latin typeface="Century Gothic"/>
                <a:ea typeface="Century Gothic"/>
                <a:cs typeface="Century Gothic"/>
                <a:sym typeface="Century Gothic"/>
                <a:hlinkClick r:id="rId7"/>
              </a:rPr>
              <a:t>https://cleanpower.org/facts/wind-power/</a:t>
            </a:r>
            <a:r>
              <a:rPr lang="en-US" sz="1600">
                <a:latin typeface="Century Gothic"/>
                <a:ea typeface="Century Gothic"/>
                <a:cs typeface="Century Gothic"/>
                <a:sym typeface="Century Gothic"/>
              </a:rPr>
              <a:t> </a:t>
            </a:r>
            <a:endParaRPr/>
          </a:p>
          <a:p>
            <a:pPr indent="-285750" lvl="0" marL="285750" rtl="0" algn="l">
              <a:spcBef>
                <a:spcPts val="0"/>
              </a:spcBef>
              <a:spcAft>
                <a:spcPts val="0"/>
              </a:spcAft>
              <a:buClr>
                <a:srgbClr val="FFFFFF"/>
              </a:buClr>
              <a:buSzPts val="1600"/>
              <a:buChar char="•"/>
            </a:pPr>
            <a:r>
              <a:rPr lang="en-US" sz="1600">
                <a:latin typeface="Century Gothic"/>
                <a:ea typeface="Century Gothic"/>
                <a:cs typeface="Century Gothic"/>
                <a:sym typeface="Century Gothic"/>
              </a:rPr>
              <a:t>13 - </a:t>
            </a:r>
            <a:r>
              <a:rPr lang="en-US" sz="1600" u="sng">
                <a:solidFill>
                  <a:schemeClr val="hlink"/>
                </a:solidFill>
                <a:latin typeface="Century Gothic"/>
                <a:ea typeface="Century Gothic"/>
                <a:cs typeface="Century Gothic"/>
                <a:sym typeface="Century Gothic"/>
                <a:hlinkClick r:id="rId8"/>
              </a:rPr>
              <a:t>https://sciencing.com/electricity-move-wind-turbine-businesses-communities-buy-it-21904.html</a:t>
            </a:r>
            <a:endParaRPr sz="1600">
              <a:latin typeface="Century Gothic"/>
              <a:ea typeface="Century Gothic"/>
              <a:cs typeface="Century Gothic"/>
              <a:sym typeface="Century Gothic"/>
            </a:endParaRPr>
          </a:p>
          <a:p>
            <a:pPr indent="-285750" lvl="0" marL="285750" rtl="0" algn="l">
              <a:spcBef>
                <a:spcPts val="0"/>
              </a:spcBef>
              <a:spcAft>
                <a:spcPts val="0"/>
              </a:spcAft>
              <a:buClr>
                <a:srgbClr val="FFFFFF"/>
              </a:buClr>
              <a:buSzPts val="1600"/>
              <a:buChar char="•"/>
            </a:pPr>
            <a:r>
              <a:rPr lang="en-US" sz="1600">
                <a:latin typeface="Century Gothic"/>
                <a:ea typeface="Century Gothic"/>
                <a:cs typeface="Century Gothic"/>
                <a:sym typeface="Century Gothic"/>
              </a:rPr>
              <a:t>14 - </a:t>
            </a:r>
            <a:r>
              <a:rPr lang="en-US" sz="1600" u="sng">
                <a:solidFill>
                  <a:schemeClr val="hlink"/>
                </a:solidFill>
                <a:latin typeface="Century Gothic"/>
                <a:ea typeface="Century Gothic"/>
                <a:cs typeface="Century Gothic"/>
                <a:sym typeface="Century Gothic"/>
                <a:hlinkClick r:id="rId9"/>
              </a:rPr>
              <a:t>https://www.eia.gov/energyexplained/wind/wind-energy-and-the-environment.php#:~:text=Wind%20turbines%20have%20some%20negative%20effects%20on%20the%20environment&amp;text=Birds%20and%20bats%20can%20be,by%20other%20human%2Drelated%20impacts</a:t>
            </a:r>
            <a:endParaRPr sz="1600">
              <a:latin typeface="Century Gothic"/>
              <a:ea typeface="Century Gothic"/>
              <a:cs typeface="Century Gothic"/>
              <a:sym typeface="Century Gothic"/>
            </a:endParaRPr>
          </a:p>
          <a:p>
            <a:pPr indent="-285750" lvl="0" marL="285750" rtl="0" algn="l">
              <a:spcBef>
                <a:spcPts val="0"/>
              </a:spcBef>
              <a:spcAft>
                <a:spcPts val="0"/>
              </a:spcAft>
              <a:buClr>
                <a:srgbClr val="FFFFFF"/>
              </a:buClr>
              <a:buSzPts val="1600"/>
              <a:buChar char="•"/>
            </a:pPr>
            <a:r>
              <a:rPr lang="en-US" sz="1600">
                <a:latin typeface="Century Gothic"/>
                <a:ea typeface="Century Gothic"/>
                <a:cs typeface="Century Gothic"/>
                <a:sym typeface="Century Gothic"/>
              </a:rPr>
              <a:t>15 - </a:t>
            </a:r>
            <a:r>
              <a:rPr lang="en-US" sz="1600" u="sng">
                <a:solidFill>
                  <a:schemeClr val="hlink"/>
                </a:solidFill>
                <a:latin typeface="Century Gothic"/>
                <a:ea typeface="Century Gothic"/>
                <a:cs typeface="Century Gothic"/>
                <a:sym typeface="Century Gothic"/>
                <a:hlinkClick r:id="rId10"/>
              </a:rPr>
              <a:t>https://www.ucsusa.org/resources/environmental-impacts-wind-power</a:t>
            </a:r>
            <a:endParaRPr sz="1600">
              <a:latin typeface="Century Gothic"/>
              <a:ea typeface="Century Gothic"/>
              <a:cs typeface="Century Gothic"/>
              <a:sym typeface="Century Gothic"/>
            </a:endParaRPr>
          </a:p>
          <a:p>
            <a:pPr indent="-285750" lvl="0" marL="285750" rtl="0" algn="l">
              <a:spcBef>
                <a:spcPts val="0"/>
              </a:spcBef>
              <a:spcAft>
                <a:spcPts val="0"/>
              </a:spcAft>
              <a:buClr>
                <a:srgbClr val="FFFFFF"/>
              </a:buClr>
              <a:buSzPts val="1600"/>
              <a:buChar char="•"/>
            </a:pPr>
            <a:r>
              <a:rPr lang="en-US" sz="1600">
                <a:latin typeface="Century Gothic"/>
                <a:ea typeface="Century Gothic"/>
                <a:cs typeface="Century Gothic"/>
                <a:sym typeface="Century Gothic"/>
              </a:rPr>
              <a:t>16, 17 ,18  - </a:t>
            </a:r>
            <a:r>
              <a:rPr lang="en-US" sz="1600" u="sng">
                <a:solidFill>
                  <a:schemeClr val="hlink"/>
                </a:solidFill>
                <a:latin typeface="Century Gothic"/>
                <a:ea typeface="Century Gothic"/>
                <a:cs typeface="Century Gothic"/>
                <a:sym typeface="Century Gothic"/>
                <a:hlinkClick r:id="rId11"/>
              </a:rPr>
              <a:t>https://www.investopedia.com/top-wind-energy-stocks-q2-2023-7484579</a:t>
            </a:r>
            <a:endParaRPr sz="1600"/>
          </a:p>
          <a:p>
            <a:pPr indent="-285750" lvl="0" marL="285750" rtl="0" algn="l">
              <a:spcBef>
                <a:spcPts val="0"/>
              </a:spcBef>
              <a:spcAft>
                <a:spcPts val="0"/>
              </a:spcAft>
              <a:buClr>
                <a:srgbClr val="FFFFFF"/>
              </a:buClr>
              <a:buSzPts val="1600"/>
              <a:buChar char="•"/>
            </a:pPr>
            <a:r>
              <a:rPr lang="en-US" sz="1600">
                <a:latin typeface="Century Gothic"/>
                <a:ea typeface="Century Gothic"/>
                <a:cs typeface="Century Gothic"/>
                <a:sym typeface="Century Gothic"/>
              </a:rPr>
              <a:t>19 - </a:t>
            </a:r>
            <a:r>
              <a:rPr lang="en-US" sz="1600" u="sng">
                <a:solidFill>
                  <a:schemeClr val="hlink"/>
                </a:solidFill>
                <a:latin typeface="Century Gothic"/>
                <a:ea typeface="Century Gothic"/>
                <a:cs typeface="Century Gothic"/>
                <a:sym typeface="Century Gothic"/>
                <a:hlinkClick r:id="rId12"/>
              </a:rPr>
              <a:t>https://www.fool.com/investing/stock-market/market-sectors/energy/wind-energy-stocks/</a:t>
            </a:r>
            <a:endParaRPr sz="1600">
              <a:latin typeface="Century Gothic"/>
              <a:ea typeface="Century Gothic"/>
              <a:cs typeface="Century Gothic"/>
              <a:sym typeface="Century Gothic"/>
            </a:endParaRPr>
          </a:p>
        </p:txBody>
      </p:sp>
      <p:pic>
        <p:nvPicPr>
          <p:cNvPr descr="Wind farm silhouette" id="578" name="Google Shape;578;p50"/>
          <p:cNvPicPr preferRelativeResize="0"/>
          <p:nvPr/>
        </p:nvPicPr>
        <p:blipFill rotWithShape="1">
          <a:blip r:embed="rId13">
            <a:alphaModFix/>
          </a:blip>
          <a:srcRect b="2" l="30794" r="35973" t="0"/>
          <a:stretch/>
        </p:blipFill>
        <p:spPr>
          <a:xfrm>
            <a:off x="8546182" y="10"/>
            <a:ext cx="3479523" cy="6857990"/>
          </a:xfrm>
          <a:prstGeom prst="rect">
            <a:avLst/>
          </a:prstGeom>
          <a:noFill/>
          <a:ln cap="flat" cmpd="sng" w="38100">
            <a:solidFill>
              <a:schemeClr val="dk2"/>
            </a:solidFill>
            <a:prstDash val="solid"/>
            <a:round/>
            <a:headEnd len="sm" w="sm" type="none"/>
            <a:tailEnd len="sm" w="sm" type="none"/>
          </a:ln>
        </p:spPr>
      </p:pic>
      <p:sp>
        <p:nvSpPr>
          <p:cNvPr id="579" name="Google Shape;579;p50"/>
          <p:cNvSpPr txBox="1"/>
          <p:nvPr>
            <p:ph type="title"/>
          </p:nvPr>
        </p:nvSpPr>
        <p:spPr>
          <a:xfrm>
            <a:off x="691141" y="76199"/>
            <a:ext cx="6842381" cy="103909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n-US"/>
              <a:t>REFERENCES CONT.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3" name="Shape 583"/>
        <p:cNvGrpSpPr/>
        <p:nvPr/>
      </p:nvGrpSpPr>
      <p:grpSpPr>
        <a:xfrm>
          <a:off x="0" y="0"/>
          <a:ext cx="0" cy="0"/>
          <a:chOff x="0" y="0"/>
          <a:chExt cx="0" cy="0"/>
        </a:xfrm>
      </p:grpSpPr>
      <p:pic>
        <p:nvPicPr>
          <p:cNvPr descr="Wind farm silhouette" id="584" name="Google Shape;584;p51"/>
          <p:cNvPicPr preferRelativeResize="0"/>
          <p:nvPr/>
        </p:nvPicPr>
        <p:blipFill rotWithShape="1">
          <a:blip r:embed="rId4">
            <a:alphaModFix/>
          </a:blip>
          <a:srcRect b="2" l="30794" r="35973" t="0"/>
          <a:stretch/>
        </p:blipFill>
        <p:spPr>
          <a:xfrm>
            <a:off x="8546182" y="10"/>
            <a:ext cx="3479523" cy="6857990"/>
          </a:xfrm>
          <a:prstGeom prst="rect">
            <a:avLst/>
          </a:prstGeom>
          <a:noFill/>
          <a:ln cap="flat" cmpd="sng" w="38100">
            <a:solidFill>
              <a:schemeClr val="dk2"/>
            </a:solidFill>
            <a:prstDash val="solid"/>
            <a:round/>
            <a:headEnd len="sm" w="sm" type="none"/>
            <a:tailEnd len="sm" w="sm" type="none"/>
          </a:ln>
        </p:spPr>
      </p:pic>
      <p:sp>
        <p:nvSpPr>
          <p:cNvPr id="585" name="Google Shape;585;p51"/>
          <p:cNvSpPr txBox="1"/>
          <p:nvPr/>
        </p:nvSpPr>
        <p:spPr>
          <a:xfrm>
            <a:off x="691141" y="76199"/>
            <a:ext cx="6842381" cy="1039092"/>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chemeClr val="lt1"/>
              </a:buClr>
              <a:buSzPts val="3200"/>
              <a:buFont typeface="Century Gothic"/>
              <a:buNone/>
            </a:pPr>
            <a:r>
              <a:rPr lang="en-US" sz="3200" cap="none">
                <a:solidFill>
                  <a:schemeClr val="lt1"/>
                </a:solidFill>
                <a:latin typeface="Century Gothic"/>
                <a:ea typeface="Century Gothic"/>
                <a:cs typeface="Century Gothic"/>
                <a:sym typeface="Century Gothic"/>
              </a:rPr>
              <a:t>FIGURES</a:t>
            </a:r>
            <a:endParaRPr/>
          </a:p>
        </p:txBody>
      </p:sp>
      <p:sp>
        <p:nvSpPr>
          <p:cNvPr id="586" name="Google Shape;586;p51"/>
          <p:cNvSpPr txBox="1"/>
          <p:nvPr/>
        </p:nvSpPr>
        <p:spPr>
          <a:xfrm>
            <a:off x="691140" y="1521147"/>
            <a:ext cx="6930871" cy="363967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700"/>
              <a:buFont typeface="Arial"/>
              <a:buNone/>
            </a:pPr>
            <a:r>
              <a:t/>
            </a:r>
            <a:endParaRPr sz="1700" cap="small">
              <a:solidFill>
                <a:schemeClr val="lt1"/>
              </a:solidFill>
              <a:latin typeface="Century Gothic"/>
              <a:ea typeface="Century Gothic"/>
              <a:cs typeface="Century Gothic"/>
              <a:sym typeface="Century Gothic"/>
            </a:endParaRPr>
          </a:p>
          <a:p>
            <a:pPr indent="0" lvl="0" marL="0" marR="0" rtl="0" algn="l">
              <a:lnSpc>
                <a:spcPct val="90000"/>
              </a:lnSpc>
              <a:spcBef>
                <a:spcPts val="940"/>
              </a:spcBef>
              <a:spcAft>
                <a:spcPts val="0"/>
              </a:spcAft>
              <a:buClr>
                <a:schemeClr val="lt1"/>
              </a:buClr>
              <a:buSzPts val="1700"/>
              <a:buFont typeface="Arial"/>
              <a:buNone/>
            </a:pPr>
            <a:r>
              <a:t/>
            </a:r>
            <a:endParaRPr sz="1700" cap="small">
              <a:solidFill>
                <a:schemeClr val="lt1"/>
              </a:solidFill>
              <a:latin typeface="Century Gothic"/>
              <a:ea typeface="Century Gothic"/>
              <a:cs typeface="Century Gothic"/>
              <a:sym typeface="Century Gothic"/>
            </a:endParaRPr>
          </a:p>
          <a:p>
            <a:pPr indent="-285750" lvl="0" marL="285750" marR="0" rtl="0" algn="l">
              <a:spcBef>
                <a:spcPts val="920"/>
              </a:spcBef>
              <a:spcAft>
                <a:spcPts val="0"/>
              </a:spcAft>
              <a:buClr>
                <a:schemeClr val="lt1"/>
              </a:buClr>
              <a:buSzPts val="1600"/>
              <a:buFont typeface="Arial"/>
              <a:buChar char="•"/>
            </a:pPr>
            <a:r>
              <a:rPr lang="en-US" sz="1600" cap="small">
                <a:solidFill>
                  <a:schemeClr val="lt1"/>
                </a:solidFill>
                <a:latin typeface="Century Gothic"/>
                <a:ea typeface="Century Gothic"/>
                <a:cs typeface="Century Gothic"/>
                <a:sym typeface="Century Gothic"/>
              </a:rPr>
              <a:t>Fig 1 - </a:t>
            </a:r>
            <a:r>
              <a:rPr lang="en-US" sz="1600" u="sng" cap="small">
                <a:solidFill>
                  <a:schemeClr val="hlink"/>
                </a:solidFill>
                <a:latin typeface="Century Gothic"/>
                <a:ea typeface="Century Gothic"/>
                <a:cs typeface="Century Gothic"/>
                <a:sym typeface="Century Gothic"/>
                <a:hlinkClick r:id="rId5"/>
              </a:rPr>
              <a:t>https://www.eia.gov/energyexplained/wind/electricity-generation-from-wind.php</a:t>
            </a:r>
            <a:endParaRPr sz="1600" cap="small">
              <a:solidFill>
                <a:schemeClr val="lt1"/>
              </a:solidFill>
              <a:latin typeface="Century Gothic"/>
              <a:ea typeface="Century Gothic"/>
              <a:cs typeface="Century Gothic"/>
              <a:sym typeface="Century Gothic"/>
            </a:endParaRPr>
          </a:p>
          <a:p>
            <a:pPr indent="-285750" lvl="0" marL="285750" marR="0" rtl="0" algn="l">
              <a:spcBef>
                <a:spcPts val="920"/>
              </a:spcBef>
              <a:spcAft>
                <a:spcPts val="0"/>
              </a:spcAft>
              <a:buClr>
                <a:srgbClr val="FFFFFF"/>
              </a:buClr>
              <a:buSzPts val="1600"/>
              <a:buFont typeface="Arial"/>
              <a:buChar char="•"/>
            </a:pPr>
            <a:r>
              <a:rPr lang="en-US" sz="1600" cap="small">
                <a:solidFill>
                  <a:schemeClr val="lt1"/>
                </a:solidFill>
                <a:latin typeface="Century Gothic"/>
                <a:ea typeface="Century Gothic"/>
                <a:cs typeface="Century Gothic"/>
                <a:sym typeface="Century Gothic"/>
              </a:rPr>
              <a:t>Fig 2 - </a:t>
            </a:r>
            <a:r>
              <a:rPr lang="en-US" sz="1600" u="sng" cap="small">
                <a:solidFill>
                  <a:schemeClr val="hlink"/>
                </a:solidFill>
                <a:latin typeface="Century Gothic"/>
                <a:ea typeface="Century Gothic"/>
                <a:cs typeface="Century Gothic"/>
                <a:sym typeface="Century Gothic"/>
                <a:hlinkClick r:id="rId6"/>
              </a:rPr>
              <a:t>https://www.energy.gov/sites/default/files/2022-08/land_based_wind_market_report_2202.pdf</a:t>
            </a:r>
            <a:endParaRPr sz="2000" cap="small">
              <a:solidFill>
                <a:schemeClr val="lt1"/>
              </a:solidFill>
              <a:latin typeface="Century Gothic"/>
              <a:ea typeface="Century Gothic"/>
              <a:cs typeface="Century Gothic"/>
              <a:sym typeface="Century Gothic"/>
            </a:endParaRPr>
          </a:p>
          <a:p>
            <a:pPr indent="-285750" lvl="0" marL="285750" marR="0" rtl="0" algn="l">
              <a:spcBef>
                <a:spcPts val="920"/>
              </a:spcBef>
              <a:spcAft>
                <a:spcPts val="0"/>
              </a:spcAft>
              <a:buClr>
                <a:srgbClr val="FFFFFF"/>
              </a:buClr>
              <a:buSzPts val="1600"/>
              <a:buFont typeface="Arial"/>
              <a:buChar char="•"/>
            </a:pPr>
            <a:r>
              <a:rPr lang="en-US" sz="1600" cap="small">
                <a:solidFill>
                  <a:schemeClr val="lt1"/>
                </a:solidFill>
                <a:latin typeface="Century Gothic"/>
                <a:ea typeface="Century Gothic"/>
                <a:cs typeface="Century Gothic"/>
                <a:sym typeface="Century Gothic"/>
              </a:rPr>
              <a:t>Fig 3 - </a:t>
            </a:r>
            <a:r>
              <a:rPr lang="en-US" sz="1600" u="sng" cap="small">
                <a:solidFill>
                  <a:schemeClr val="hlink"/>
                </a:solidFill>
                <a:latin typeface="Century Gothic"/>
                <a:ea typeface="Century Gothic"/>
                <a:cs typeface="Century Gothic"/>
                <a:sym typeface="Century Gothic"/>
                <a:hlinkClick r:id="rId7"/>
              </a:rPr>
              <a:t>https://www.iea.org/data-and-statistics/charts/wind-power-generation-in-the-net-zero-scenario-2010-2030-2</a:t>
            </a:r>
            <a:endParaRPr sz="2000" cap="small">
              <a:solidFill>
                <a:schemeClr val="lt1"/>
              </a:solidFill>
              <a:latin typeface="Century Gothic"/>
              <a:ea typeface="Century Gothic"/>
              <a:cs typeface="Century Gothic"/>
              <a:sym typeface="Century Gothic"/>
            </a:endParaRPr>
          </a:p>
          <a:p>
            <a:pPr indent="-285750" lvl="0" marL="285750" marR="0" rtl="0" algn="l">
              <a:spcBef>
                <a:spcPts val="920"/>
              </a:spcBef>
              <a:spcAft>
                <a:spcPts val="0"/>
              </a:spcAft>
              <a:buClr>
                <a:srgbClr val="FFFFFF"/>
              </a:buClr>
              <a:buSzPts val="1600"/>
              <a:buFont typeface="Arial"/>
              <a:buChar char="•"/>
            </a:pPr>
            <a:r>
              <a:rPr lang="en-US" sz="1600" cap="small">
                <a:solidFill>
                  <a:schemeClr val="lt1"/>
                </a:solidFill>
                <a:latin typeface="Century Gothic"/>
                <a:ea typeface="Century Gothic"/>
                <a:cs typeface="Century Gothic"/>
                <a:sym typeface="Century Gothic"/>
              </a:rPr>
              <a:t>Fig 4, 5 - </a:t>
            </a:r>
            <a:r>
              <a:rPr lang="en-US" sz="1600" u="sng" cap="small">
                <a:solidFill>
                  <a:schemeClr val="hlink"/>
                </a:solidFill>
                <a:latin typeface="Century Gothic"/>
                <a:ea typeface="Century Gothic"/>
                <a:cs typeface="Century Gothic"/>
                <a:sym typeface="Century Gothic"/>
                <a:hlinkClick r:id="rId8"/>
              </a:rPr>
              <a:t>https://www.eia.gov/electricity/data/eia923/</a:t>
            </a:r>
            <a:r>
              <a:rPr lang="en-US" sz="1600" cap="small">
                <a:solidFill>
                  <a:schemeClr val="lt1"/>
                </a:solidFill>
                <a:latin typeface="Century Gothic"/>
                <a:ea typeface="Century Gothic"/>
                <a:cs typeface="Century Gothic"/>
                <a:sym typeface="Century Gothic"/>
              </a:rPr>
              <a:t> </a:t>
            </a:r>
            <a:endParaRPr sz="2000" cap="small">
              <a:solidFill>
                <a:schemeClr val="lt1"/>
              </a:solidFill>
              <a:latin typeface="Century Gothic"/>
              <a:ea typeface="Century Gothic"/>
              <a:cs typeface="Century Gothic"/>
              <a:sym typeface="Century Gothic"/>
            </a:endParaRPr>
          </a:p>
          <a:p>
            <a:pPr indent="-285750" lvl="0" marL="285750" marR="0" rtl="0" algn="l">
              <a:spcBef>
                <a:spcPts val="920"/>
              </a:spcBef>
              <a:spcAft>
                <a:spcPts val="0"/>
              </a:spcAft>
              <a:buClr>
                <a:srgbClr val="FFFFFF"/>
              </a:buClr>
              <a:buSzPts val="1600"/>
              <a:buFont typeface="Arial"/>
              <a:buChar char="•"/>
            </a:pPr>
            <a:r>
              <a:rPr lang="en-US" sz="1600" cap="small">
                <a:solidFill>
                  <a:schemeClr val="lt1"/>
                </a:solidFill>
                <a:latin typeface="Century Gothic"/>
                <a:ea typeface="Century Gothic"/>
                <a:cs typeface="Century Gothic"/>
                <a:sym typeface="Century Gothic"/>
              </a:rPr>
              <a:t>Fig. 6 - </a:t>
            </a:r>
            <a:r>
              <a:rPr lang="en-US" sz="1600" u="sng" cap="small">
                <a:solidFill>
                  <a:schemeClr val="hlink"/>
                </a:solidFill>
                <a:latin typeface="Century Gothic"/>
                <a:ea typeface="Century Gothic"/>
                <a:cs typeface="Century Gothic"/>
                <a:sym typeface="Century Gothic"/>
                <a:hlinkClick r:id="rId9"/>
              </a:rPr>
              <a:t>https://www.renewableenergyworld.com/wind-power/wind-power-experts-expect-wind-energy-costs-to-decline-up-to-35-by-2035/</a:t>
            </a:r>
            <a:r>
              <a:rPr lang="en-US" sz="1600" cap="small">
                <a:solidFill>
                  <a:schemeClr val="lt1"/>
                </a:solidFill>
                <a:latin typeface="Century Gothic"/>
                <a:ea typeface="Century Gothic"/>
                <a:cs typeface="Century Gothic"/>
                <a:sym typeface="Century Gothic"/>
              </a:rPr>
              <a:t> </a:t>
            </a:r>
            <a:endParaRPr sz="2000" cap="small">
              <a:solidFill>
                <a:schemeClr val="lt1"/>
              </a:solidFill>
              <a:latin typeface="Century Gothic"/>
              <a:ea typeface="Century Gothic"/>
              <a:cs typeface="Century Gothic"/>
              <a:sym typeface="Century Gothic"/>
            </a:endParaRPr>
          </a:p>
          <a:p>
            <a:pPr indent="-285750" lvl="0" marL="285750" marR="0" rtl="0" algn="l">
              <a:spcBef>
                <a:spcPts val="920"/>
              </a:spcBef>
              <a:spcAft>
                <a:spcPts val="0"/>
              </a:spcAft>
              <a:buClr>
                <a:srgbClr val="FFFFFF"/>
              </a:buClr>
              <a:buSzPts val="1600"/>
              <a:buFont typeface="Arial"/>
              <a:buChar char="•"/>
            </a:pPr>
            <a:r>
              <a:rPr lang="en-US" sz="1600" cap="small">
                <a:solidFill>
                  <a:schemeClr val="lt1"/>
                </a:solidFill>
                <a:latin typeface="Century Gothic"/>
                <a:ea typeface="Century Gothic"/>
                <a:cs typeface="Century Gothic"/>
                <a:sym typeface="Century Gothic"/>
              </a:rPr>
              <a:t>Fig. 7 - </a:t>
            </a:r>
            <a:r>
              <a:rPr lang="en-US" sz="1600" u="sng" cap="small">
                <a:solidFill>
                  <a:schemeClr val="hlink"/>
                </a:solidFill>
                <a:latin typeface="Century Gothic"/>
                <a:ea typeface="Century Gothic"/>
                <a:cs typeface="Century Gothic"/>
                <a:sym typeface="Century Gothic"/>
                <a:hlinkClick r:id="rId10"/>
              </a:rPr>
              <a:t>https://emp.lbl.gov/sites/default/files/2022_land_based_wind_market_report.pdf</a:t>
            </a:r>
            <a:r>
              <a:rPr lang="en-US" sz="1600" cap="small">
                <a:solidFill>
                  <a:schemeClr val="lt1"/>
                </a:solidFill>
                <a:latin typeface="Century Gothic"/>
                <a:ea typeface="Century Gothic"/>
                <a:cs typeface="Century Gothic"/>
                <a:sym typeface="Century Gothic"/>
              </a:rPr>
              <a:t> </a:t>
            </a:r>
            <a:endParaRPr sz="2000" cap="small">
              <a:solidFill>
                <a:schemeClr val="lt1"/>
              </a:solidFill>
              <a:latin typeface="Century Gothic"/>
              <a:ea typeface="Century Gothic"/>
              <a:cs typeface="Century Gothic"/>
              <a:sym typeface="Century Gothic"/>
            </a:endParaRPr>
          </a:p>
          <a:p>
            <a:pPr indent="-285750" lvl="0" marL="285750" marR="0" rtl="0" algn="l">
              <a:spcBef>
                <a:spcPts val="920"/>
              </a:spcBef>
              <a:spcAft>
                <a:spcPts val="0"/>
              </a:spcAft>
              <a:buClr>
                <a:srgbClr val="FFFFFF"/>
              </a:buClr>
              <a:buSzPts val="1600"/>
              <a:buFont typeface="Arial"/>
              <a:buChar char="•"/>
            </a:pPr>
            <a:r>
              <a:rPr lang="en-US" sz="1600" cap="small">
                <a:solidFill>
                  <a:schemeClr val="lt1"/>
                </a:solidFill>
                <a:latin typeface="Century Gothic"/>
                <a:ea typeface="Century Gothic"/>
                <a:cs typeface="Century Gothic"/>
                <a:sym typeface="Century Gothic"/>
              </a:rPr>
              <a:t>Fig 8 - </a:t>
            </a:r>
            <a:r>
              <a:rPr lang="en-US" sz="1600" u="sng" cap="small">
                <a:solidFill>
                  <a:schemeClr val="hlink"/>
                </a:solidFill>
                <a:latin typeface="Century Gothic"/>
                <a:ea typeface="Century Gothic"/>
                <a:cs typeface="Century Gothic"/>
                <a:sym typeface="Century Gothic"/>
                <a:hlinkClick r:id="rId11"/>
              </a:rPr>
              <a:t>https://emp.lbl.gov/wind-technologies-market-report</a:t>
            </a:r>
            <a:r>
              <a:rPr lang="en-US" sz="1600" cap="small">
                <a:solidFill>
                  <a:schemeClr val="lt1"/>
                </a:solidFill>
                <a:latin typeface="Century Gothic"/>
                <a:ea typeface="Century Gothic"/>
                <a:cs typeface="Century Gothic"/>
                <a:sym typeface="Century Gothic"/>
              </a:rPr>
              <a:t> </a:t>
            </a:r>
            <a:endParaRPr sz="2000" cap="small">
              <a:solidFill>
                <a:schemeClr val="lt1"/>
              </a:solidFill>
              <a:latin typeface="Century Gothic"/>
              <a:ea typeface="Century Gothic"/>
              <a:cs typeface="Century Gothic"/>
              <a:sym typeface="Century Gothic"/>
            </a:endParaRPr>
          </a:p>
          <a:p>
            <a:pPr indent="-285750" lvl="0" marL="285750" marR="0" rtl="0" algn="l">
              <a:spcBef>
                <a:spcPts val="920"/>
              </a:spcBef>
              <a:spcAft>
                <a:spcPts val="0"/>
              </a:spcAft>
              <a:buClr>
                <a:srgbClr val="FFFFFF"/>
              </a:buClr>
              <a:buSzPts val="1600"/>
              <a:buFont typeface="Arial"/>
              <a:buChar char="•"/>
            </a:pPr>
            <a:r>
              <a:rPr lang="en-US" sz="1600" cap="small">
                <a:solidFill>
                  <a:schemeClr val="lt1"/>
                </a:solidFill>
                <a:latin typeface="Century Gothic"/>
                <a:ea typeface="Century Gothic"/>
                <a:cs typeface="Century Gothic"/>
                <a:sym typeface="Century Gothic"/>
              </a:rPr>
              <a:t>Fig 9 - </a:t>
            </a:r>
            <a:r>
              <a:rPr lang="en-US" sz="1600" u="sng" cap="small">
                <a:solidFill>
                  <a:schemeClr val="hlink"/>
                </a:solidFill>
                <a:latin typeface="Century Gothic"/>
                <a:ea typeface="Century Gothic"/>
                <a:cs typeface="Century Gothic"/>
                <a:sym typeface="Century Gothic"/>
                <a:hlinkClick r:id="rId12"/>
              </a:rPr>
              <a:t>https://www.ourworldofenergy.com/vignettes.php?type=wind-power&amp;id=9</a:t>
            </a:r>
            <a:endParaRPr sz="2000" cap="small">
              <a:solidFill>
                <a:schemeClr val="lt1"/>
              </a:solidFill>
              <a:latin typeface="Century Gothic"/>
              <a:ea typeface="Century Gothic"/>
              <a:cs typeface="Century Gothic"/>
              <a:sym typeface="Century Gothic"/>
            </a:endParaRPr>
          </a:p>
          <a:p>
            <a:pPr indent="-285750" lvl="0" marL="285750" marR="0" rtl="0" algn="l">
              <a:spcBef>
                <a:spcPts val="920"/>
              </a:spcBef>
              <a:spcAft>
                <a:spcPts val="0"/>
              </a:spcAft>
              <a:buClr>
                <a:srgbClr val="FFFFFF"/>
              </a:buClr>
              <a:buSzPts val="1600"/>
              <a:buFont typeface="Arial"/>
              <a:buChar char="•"/>
            </a:pPr>
            <a:r>
              <a:rPr lang="en-US" sz="1600" cap="small">
                <a:solidFill>
                  <a:schemeClr val="lt1"/>
                </a:solidFill>
                <a:latin typeface="Century Gothic"/>
                <a:ea typeface="Century Gothic"/>
                <a:cs typeface="Century Gothic"/>
                <a:sym typeface="Century Gothic"/>
              </a:rPr>
              <a:t>Fig 10 - </a:t>
            </a:r>
            <a:r>
              <a:rPr lang="en-US" sz="1600" u="sng" cap="small">
                <a:solidFill>
                  <a:schemeClr val="hlink"/>
                </a:solidFill>
                <a:latin typeface="Century Gothic"/>
                <a:ea typeface="Century Gothic"/>
                <a:cs typeface="Century Gothic"/>
                <a:sym typeface="Century Gothic"/>
                <a:hlinkClick r:id="rId13"/>
              </a:rPr>
              <a:t>https://emp.lbl.gov/wind-technologies-market-report</a:t>
            </a:r>
            <a:r>
              <a:rPr lang="en-US" sz="1600" cap="small">
                <a:solidFill>
                  <a:schemeClr val="lt1"/>
                </a:solidFill>
                <a:latin typeface="Century Gothic"/>
                <a:ea typeface="Century Gothic"/>
                <a:cs typeface="Century Gothic"/>
                <a:sym typeface="Century Gothic"/>
              </a:rPr>
              <a:t> </a:t>
            </a:r>
            <a:endParaRPr sz="2000" cap="small">
              <a:solidFill>
                <a:schemeClr val="lt1"/>
              </a:solidFill>
              <a:latin typeface="Century Gothic"/>
              <a:ea typeface="Century Gothic"/>
              <a:cs typeface="Century Gothic"/>
              <a:sym typeface="Century Gothic"/>
            </a:endParaRPr>
          </a:p>
          <a:p>
            <a:pPr indent="-181610" lvl="0" marL="285750" marR="0" rtl="0" algn="l">
              <a:spcBef>
                <a:spcPts val="600"/>
              </a:spcBef>
              <a:spcAft>
                <a:spcPts val="0"/>
              </a:spcAft>
              <a:buClr>
                <a:srgbClr val="FFFFFF"/>
              </a:buClr>
              <a:buSzPts val="1600"/>
              <a:buFont typeface="Arial"/>
              <a:buNone/>
            </a:pPr>
            <a:r>
              <a:t/>
            </a:r>
            <a:endParaRPr sz="1600" cap="small">
              <a:solidFill>
                <a:srgbClr val="FFFFFF"/>
              </a:solidFill>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0" name="Shape 590"/>
        <p:cNvGrpSpPr/>
        <p:nvPr/>
      </p:nvGrpSpPr>
      <p:grpSpPr>
        <a:xfrm>
          <a:off x="0" y="0"/>
          <a:ext cx="0" cy="0"/>
          <a:chOff x="0" y="0"/>
          <a:chExt cx="0" cy="0"/>
        </a:xfrm>
      </p:grpSpPr>
      <p:pic>
        <p:nvPicPr>
          <p:cNvPr descr="Wind farm silhouette" id="591" name="Google Shape;591;p52"/>
          <p:cNvPicPr preferRelativeResize="0"/>
          <p:nvPr/>
        </p:nvPicPr>
        <p:blipFill rotWithShape="1">
          <a:blip r:embed="rId4">
            <a:alphaModFix/>
          </a:blip>
          <a:srcRect b="2" l="30794" r="35973" t="0"/>
          <a:stretch/>
        </p:blipFill>
        <p:spPr>
          <a:xfrm>
            <a:off x="8546182" y="10"/>
            <a:ext cx="3479523" cy="6857990"/>
          </a:xfrm>
          <a:prstGeom prst="rect">
            <a:avLst/>
          </a:prstGeom>
          <a:noFill/>
          <a:ln cap="flat" cmpd="sng" w="38100">
            <a:solidFill>
              <a:schemeClr val="dk2"/>
            </a:solidFill>
            <a:prstDash val="solid"/>
            <a:round/>
            <a:headEnd len="sm" w="sm" type="none"/>
            <a:tailEnd len="sm" w="sm" type="none"/>
          </a:ln>
        </p:spPr>
      </p:pic>
      <p:sp>
        <p:nvSpPr>
          <p:cNvPr id="592" name="Google Shape;592;p52"/>
          <p:cNvSpPr txBox="1"/>
          <p:nvPr/>
        </p:nvSpPr>
        <p:spPr>
          <a:xfrm>
            <a:off x="691141" y="225747"/>
            <a:ext cx="6930871" cy="3639671"/>
          </a:xfrm>
          <a:prstGeom prst="rect">
            <a:avLst/>
          </a:prstGeom>
          <a:no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lt1"/>
              </a:buClr>
              <a:buSzPts val="1600"/>
              <a:buFont typeface="Arial"/>
              <a:buChar char="•"/>
            </a:pPr>
            <a:r>
              <a:rPr lang="en-US" sz="1600" cap="small">
                <a:solidFill>
                  <a:schemeClr val="lt1"/>
                </a:solidFill>
                <a:latin typeface="Century Gothic"/>
                <a:ea typeface="Century Gothic"/>
                <a:cs typeface="Century Gothic"/>
                <a:sym typeface="Century Gothic"/>
              </a:rPr>
              <a:t>Fig 11, 12 - </a:t>
            </a:r>
            <a:r>
              <a:rPr lang="en-US" sz="1600" u="sng" cap="small">
                <a:solidFill>
                  <a:schemeClr val="hlink"/>
                </a:solidFill>
                <a:latin typeface="Century Gothic"/>
                <a:ea typeface="Century Gothic"/>
                <a:cs typeface="Century Gothic"/>
                <a:sym typeface="Century Gothic"/>
                <a:hlinkClick r:id="rId5"/>
              </a:rPr>
              <a:t>https://windexchange.energy.gov/maps-data/321</a:t>
            </a:r>
            <a:endParaRPr sz="1600" cap="small">
              <a:solidFill>
                <a:schemeClr val="lt1"/>
              </a:solidFill>
              <a:latin typeface="Century Gothic"/>
              <a:ea typeface="Century Gothic"/>
              <a:cs typeface="Century Gothic"/>
              <a:sym typeface="Century Gothic"/>
            </a:endParaRPr>
          </a:p>
          <a:p>
            <a:pPr indent="-285750" lvl="0" marL="285750" marR="0" rtl="0" algn="l">
              <a:spcBef>
                <a:spcPts val="920"/>
              </a:spcBef>
              <a:spcAft>
                <a:spcPts val="0"/>
              </a:spcAft>
              <a:buClr>
                <a:srgbClr val="FFFFFF"/>
              </a:buClr>
              <a:buSzPts val="1600"/>
              <a:buFont typeface="Arial"/>
              <a:buChar char="•"/>
            </a:pPr>
            <a:r>
              <a:rPr lang="en-US" sz="1600" cap="small">
                <a:solidFill>
                  <a:schemeClr val="lt1"/>
                </a:solidFill>
                <a:latin typeface="Century Gothic"/>
                <a:ea typeface="Century Gothic"/>
                <a:cs typeface="Century Gothic"/>
                <a:sym typeface="Century Gothic"/>
              </a:rPr>
              <a:t>Fig 13, 14, 15 - </a:t>
            </a:r>
            <a:r>
              <a:rPr lang="en-US" sz="1600" u="sng" cap="small">
                <a:solidFill>
                  <a:schemeClr val="hlink"/>
                </a:solidFill>
                <a:latin typeface="Century Gothic"/>
                <a:ea typeface="Century Gothic"/>
                <a:cs typeface="Century Gothic"/>
                <a:sym typeface="Century Gothic"/>
                <a:hlinkClick r:id="rId6"/>
              </a:rPr>
              <a:t>https://windexchange.energy.gov/maps-data</a:t>
            </a:r>
            <a:endParaRPr sz="2000" cap="small">
              <a:solidFill>
                <a:schemeClr val="lt1"/>
              </a:solidFill>
              <a:latin typeface="Century Gothic"/>
              <a:ea typeface="Century Gothic"/>
              <a:cs typeface="Century Gothic"/>
              <a:sym typeface="Century Gothic"/>
            </a:endParaRPr>
          </a:p>
          <a:p>
            <a:pPr indent="-285750" lvl="0" marL="285750" marR="0" rtl="0" algn="l">
              <a:spcBef>
                <a:spcPts val="920"/>
              </a:spcBef>
              <a:spcAft>
                <a:spcPts val="0"/>
              </a:spcAft>
              <a:buClr>
                <a:srgbClr val="FFFFFF"/>
              </a:buClr>
              <a:buSzPts val="1600"/>
              <a:buFont typeface="Arial"/>
              <a:buChar char="•"/>
            </a:pPr>
            <a:r>
              <a:rPr lang="en-US" sz="1600" cap="small">
                <a:solidFill>
                  <a:schemeClr val="lt1"/>
                </a:solidFill>
                <a:latin typeface="Century Gothic"/>
                <a:ea typeface="Century Gothic"/>
                <a:cs typeface="Century Gothic"/>
                <a:sym typeface="Century Gothic"/>
              </a:rPr>
              <a:t>Fig 16, 17 ,18  - </a:t>
            </a:r>
            <a:r>
              <a:rPr lang="en-US" sz="1600" u="sng" cap="small">
                <a:solidFill>
                  <a:schemeClr val="hlink"/>
                </a:solidFill>
                <a:latin typeface="Century Gothic"/>
                <a:ea typeface="Century Gothic"/>
                <a:cs typeface="Century Gothic"/>
                <a:sym typeface="Century Gothic"/>
                <a:hlinkClick r:id="rId7"/>
              </a:rPr>
              <a:t>https://www.investopedia.com/top-wind-energy-stocks-q2-2023-7484579</a:t>
            </a:r>
            <a:endParaRPr sz="2000" cap="small">
              <a:solidFill>
                <a:schemeClr val="lt1"/>
              </a:solidFill>
              <a:latin typeface="Century Gothic"/>
              <a:ea typeface="Century Gothic"/>
              <a:cs typeface="Century Gothic"/>
              <a:sym typeface="Century Gothic"/>
            </a:endParaRPr>
          </a:p>
          <a:p>
            <a:pPr indent="-285750" lvl="0" marL="285750" marR="0" rtl="0" algn="l">
              <a:spcBef>
                <a:spcPts val="920"/>
              </a:spcBef>
              <a:spcAft>
                <a:spcPts val="0"/>
              </a:spcAft>
              <a:buClr>
                <a:srgbClr val="FFFFFF"/>
              </a:buClr>
              <a:buSzPts val="1600"/>
              <a:buFont typeface="Arial"/>
              <a:buChar char="•"/>
            </a:pPr>
            <a:r>
              <a:rPr lang="en-US" sz="1600" cap="small">
                <a:solidFill>
                  <a:schemeClr val="lt1"/>
                </a:solidFill>
                <a:latin typeface="Century Gothic"/>
                <a:ea typeface="Century Gothic"/>
                <a:cs typeface="Century Gothic"/>
                <a:sym typeface="Century Gothic"/>
              </a:rPr>
              <a:t>Fig 19 - </a:t>
            </a:r>
            <a:r>
              <a:rPr lang="en-US" sz="1600" u="sng" cap="small">
                <a:solidFill>
                  <a:schemeClr val="hlink"/>
                </a:solidFill>
                <a:latin typeface="Century Gothic"/>
                <a:ea typeface="Century Gothic"/>
                <a:cs typeface="Century Gothic"/>
                <a:sym typeface="Century Gothic"/>
                <a:hlinkClick r:id="rId8"/>
              </a:rPr>
              <a:t>https://www.fool.com/investing/stock-market/market-sectors/energy/wind-energy-stocks/</a:t>
            </a:r>
            <a:endParaRPr sz="2000" u="sng" cap="small">
              <a:solidFill>
                <a:schemeClr val="hlink"/>
              </a:solidFill>
              <a:latin typeface="Century Gothic"/>
              <a:ea typeface="Century Gothic"/>
              <a:cs typeface="Century Gothic"/>
              <a:sym typeface="Century Gothic"/>
              <a:hlinkClick r:id="rId9"/>
            </a:endParaRPr>
          </a:p>
        </p:txBody>
      </p:sp>
      <p:sp>
        <p:nvSpPr>
          <p:cNvPr id="593" name="Google Shape;593;p52"/>
          <p:cNvSpPr txBox="1"/>
          <p:nvPr/>
        </p:nvSpPr>
        <p:spPr>
          <a:xfrm>
            <a:off x="691141" y="76199"/>
            <a:ext cx="6842381" cy="1039092"/>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chemeClr val="lt1"/>
              </a:buClr>
              <a:buSzPts val="3200"/>
              <a:buFont typeface="Century Gothic"/>
              <a:buNone/>
            </a:pPr>
            <a:r>
              <a:rPr lang="en-US" sz="3200" cap="none">
                <a:solidFill>
                  <a:schemeClr val="lt1"/>
                </a:solidFill>
                <a:latin typeface="Century Gothic"/>
                <a:ea typeface="Century Gothic"/>
                <a:cs typeface="Century Gothic"/>
                <a:sym typeface="Century Gothic"/>
              </a:rPr>
              <a:t>FIGURES CONT.</a:t>
            </a:r>
            <a:endParaRPr sz="3200" cap="none">
              <a:solidFill>
                <a:schemeClr val="lt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22"/>
          <p:cNvSpPr txBox="1"/>
          <p:nvPr>
            <p:ph type="title"/>
          </p:nvPr>
        </p:nvSpPr>
        <p:spPr>
          <a:xfrm>
            <a:off x="1141413" y="609600"/>
            <a:ext cx="9905998" cy="146858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200"/>
              <a:buFont typeface="Century Gothic"/>
              <a:buNone/>
            </a:pPr>
            <a:r>
              <a:rPr lang="en-US"/>
              <a:t>GLOBAL ENERGY MARKET</a:t>
            </a:r>
            <a:endParaRPr/>
          </a:p>
        </p:txBody>
      </p:sp>
      <p:grpSp>
        <p:nvGrpSpPr>
          <p:cNvPr id="189" name="Google Shape;189;p22"/>
          <p:cNvGrpSpPr/>
          <p:nvPr/>
        </p:nvGrpSpPr>
        <p:grpSpPr>
          <a:xfrm>
            <a:off x="1930797" y="2288249"/>
            <a:ext cx="8327230" cy="3382936"/>
            <a:chOff x="789384" y="2249"/>
            <a:chExt cx="8327230" cy="3382936"/>
          </a:xfrm>
        </p:grpSpPr>
        <p:sp>
          <p:nvSpPr>
            <p:cNvPr id="190" name="Google Shape;190;p22"/>
            <p:cNvSpPr/>
            <p:nvPr/>
          </p:nvSpPr>
          <p:spPr>
            <a:xfrm>
              <a:off x="789384" y="2249"/>
              <a:ext cx="2602259" cy="1561355"/>
            </a:xfrm>
            <a:prstGeom prst="rect">
              <a:avLst/>
            </a:prstGeom>
            <a:solidFill>
              <a:schemeClr val="accent2"/>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txBox="1"/>
            <p:nvPr/>
          </p:nvSpPr>
          <p:spPr>
            <a:xfrm>
              <a:off x="789384" y="2249"/>
              <a:ext cx="2602259" cy="1561355"/>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0" i="0" lang="en-US" sz="2000" u="none" cap="none" strike="noStrike">
                  <a:solidFill>
                    <a:schemeClr val="lt1"/>
                  </a:solidFill>
                  <a:latin typeface="Century Gothic"/>
                  <a:ea typeface="Century Gothic"/>
                  <a:cs typeface="Century Gothic"/>
                  <a:sym typeface="Century Gothic"/>
                </a:rPr>
                <a:t>PLACE OF WIND POWER IN THE GLOBAL ENERGY MARKET</a:t>
              </a:r>
              <a:endParaRPr/>
            </a:p>
          </p:txBody>
        </p:sp>
        <p:sp>
          <p:nvSpPr>
            <p:cNvPr id="192" name="Google Shape;192;p22"/>
            <p:cNvSpPr/>
            <p:nvPr/>
          </p:nvSpPr>
          <p:spPr>
            <a:xfrm>
              <a:off x="3651870" y="2249"/>
              <a:ext cx="2602259" cy="1561355"/>
            </a:xfrm>
            <a:prstGeom prst="rect">
              <a:avLst/>
            </a:prstGeom>
            <a:solidFill>
              <a:srgbClr val="C3C29E"/>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txBox="1"/>
            <p:nvPr/>
          </p:nvSpPr>
          <p:spPr>
            <a:xfrm>
              <a:off x="3651870" y="2249"/>
              <a:ext cx="2602259" cy="1561355"/>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0" i="0" lang="en-US" sz="2000" u="none" cap="none" strike="noStrike">
                  <a:solidFill>
                    <a:schemeClr val="lt1"/>
                  </a:solidFill>
                  <a:latin typeface="Century Gothic"/>
                  <a:ea typeface="Century Gothic"/>
                  <a:cs typeface="Century Gothic"/>
                  <a:sym typeface="Century Gothic"/>
                </a:rPr>
                <a:t>GROWTH OF WIND POWER OVER RECENT YEARS, BOTH GLOBALLY AND IN THE USA.</a:t>
              </a:r>
              <a:endParaRPr/>
            </a:p>
          </p:txBody>
        </p:sp>
        <p:sp>
          <p:nvSpPr>
            <p:cNvPr id="194" name="Google Shape;194;p22"/>
            <p:cNvSpPr/>
            <p:nvPr/>
          </p:nvSpPr>
          <p:spPr>
            <a:xfrm>
              <a:off x="6514355" y="2249"/>
              <a:ext cx="2602259" cy="1561355"/>
            </a:xfrm>
            <a:prstGeom prst="rect">
              <a:avLst/>
            </a:prstGeom>
            <a:solidFill>
              <a:srgbClr val="C9C697"/>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txBox="1"/>
            <p:nvPr/>
          </p:nvSpPr>
          <p:spPr>
            <a:xfrm>
              <a:off x="6514355" y="2249"/>
              <a:ext cx="2602259" cy="1561355"/>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0" i="0" lang="en-US" sz="2000" u="none" cap="none" strike="noStrike">
                  <a:solidFill>
                    <a:schemeClr val="lt1"/>
                  </a:solidFill>
                  <a:latin typeface="Century Gothic"/>
                  <a:ea typeface="Century Gothic"/>
                  <a:cs typeface="Century Gothic"/>
                  <a:sym typeface="Century Gothic"/>
                </a:rPr>
                <a:t>NUMBER OF OPERATORS IN THE WIND TURBINE MARKET IN THE USA</a:t>
              </a:r>
              <a:endParaRPr/>
            </a:p>
          </p:txBody>
        </p:sp>
        <p:sp>
          <p:nvSpPr>
            <p:cNvPr id="196" name="Google Shape;196;p22"/>
            <p:cNvSpPr/>
            <p:nvPr/>
          </p:nvSpPr>
          <p:spPr>
            <a:xfrm>
              <a:off x="789384" y="1823830"/>
              <a:ext cx="2602259" cy="1561355"/>
            </a:xfrm>
            <a:prstGeom prst="rect">
              <a:avLst/>
            </a:prstGeom>
            <a:solidFill>
              <a:srgbClr val="CFC89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txBox="1"/>
            <p:nvPr/>
          </p:nvSpPr>
          <p:spPr>
            <a:xfrm>
              <a:off x="789384" y="1823830"/>
              <a:ext cx="2602259" cy="1561355"/>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0" i="0" lang="en-US" sz="2000" u="none" cap="none" strike="noStrike">
                  <a:solidFill>
                    <a:schemeClr val="lt1"/>
                  </a:solidFill>
                  <a:latin typeface="Century Gothic"/>
                  <a:ea typeface="Century Gothic"/>
                  <a:cs typeface="Century Gothic"/>
                  <a:sym typeface="Century Gothic"/>
                </a:rPr>
                <a:t>ONSHORE VS OFFSHORE WIND TURBINES</a:t>
              </a:r>
              <a:endParaRPr/>
            </a:p>
          </p:txBody>
        </p:sp>
        <p:sp>
          <p:nvSpPr>
            <p:cNvPr id="198" name="Google Shape;198;p22"/>
            <p:cNvSpPr/>
            <p:nvPr/>
          </p:nvSpPr>
          <p:spPr>
            <a:xfrm>
              <a:off x="3651870" y="1823830"/>
              <a:ext cx="2602259" cy="1561355"/>
            </a:xfrm>
            <a:prstGeom prst="rect">
              <a:avLst/>
            </a:prstGeom>
            <a:solidFill>
              <a:srgbClr val="D5CC8A"/>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txBox="1"/>
            <p:nvPr/>
          </p:nvSpPr>
          <p:spPr>
            <a:xfrm>
              <a:off x="3651870" y="1823830"/>
              <a:ext cx="2602259" cy="1561355"/>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0" i="0" lang="en-US" sz="2000" u="none" cap="none" strike="noStrike">
                  <a:solidFill>
                    <a:schemeClr val="lt1"/>
                  </a:solidFill>
                  <a:latin typeface="Century Gothic"/>
                  <a:ea typeface="Century Gothic"/>
                  <a:cs typeface="Century Gothic"/>
                  <a:sym typeface="Century Gothic"/>
                </a:rPr>
                <a:t>TYPES OF POWER PLANTS BEING BUILT</a:t>
              </a:r>
              <a:endParaRPr/>
            </a:p>
          </p:txBody>
        </p:sp>
        <p:sp>
          <p:nvSpPr>
            <p:cNvPr id="200" name="Google Shape;200;p22"/>
            <p:cNvSpPr/>
            <p:nvPr/>
          </p:nvSpPr>
          <p:spPr>
            <a:xfrm>
              <a:off x="6514355" y="1823830"/>
              <a:ext cx="2602259" cy="1561355"/>
            </a:xfrm>
            <a:prstGeom prst="rect">
              <a:avLst/>
            </a:prstGeom>
            <a:solidFill>
              <a:srgbClr val="DBCD8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txBox="1"/>
            <p:nvPr/>
          </p:nvSpPr>
          <p:spPr>
            <a:xfrm>
              <a:off x="6514355" y="1823830"/>
              <a:ext cx="2602259" cy="1561355"/>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Century Gothic"/>
                <a:buNone/>
              </a:pPr>
              <a:r>
                <a:rPr b="0" i="0" lang="en-US" sz="2000" u="none" cap="none" strike="noStrike">
                  <a:solidFill>
                    <a:schemeClr val="lt1"/>
                  </a:solidFill>
                  <a:latin typeface="Century Gothic"/>
                  <a:ea typeface="Century Gothic"/>
                  <a:cs typeface="Century Gothic"/>
                  <a:sym typeface="Century Gothic"/>
                </a:rPr>
                <a:t>FUTURE TRENDS (COP26, IPCC) AND REGULATIONS FOR THE INDUSTRY</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23"/>
          <p:cNvSpPr txBox="1"/>
          <p:nvPr>
            <p:ph type="title"/>
          </p:nvPr>
        </p:nvSpPr>
        <p:spPr>
          <a:xfrm>
            <a:off x="4303643" y="609600"/>
            <a:ext cx="6743767"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n-US"/>
              <a:t>KEY POLICIES</a:t>
            </a:r>
            <a:endParaRPr/>
          </a:p>
        </p:txBody>
      </p:sp>
      <p:pic>
        <p:nvPicPr>
          <p:cNvPr descr="Smoke coming out of a factory&#10;&#10;Description automatically generated with low confidence" id="208" name="Google Shape;208;p23"/>
          <p:cNvPicPr preferRelativeResize="0"/>
          <p:nvPr/>
        </p:nvPicPr>
        <p:blipFill rotWithShape="1">
          <a:blip r:embed="rId4">
            <a:alphaModFix/>
          </a:blip>
          <a:srcRect b="0" l="32911" r="38549" t="0"/>
          <a:stretch/>
        </p:blipFill>
        <p:spPr>
          <a:xfrm>
            <a:off x="257590" y="10"/>
            <a:ext cx="3479523" cy="6857990"/>
          </a:xfrm>
          <a:prstGeom prst="rect">
            <a:avLst/>
          </a:prstGeom>
          <a:noFill/>
          <a:ln cap="flat" cmpd="sng" w="38100">
            <a:solidFill>
              <a:schemeClr val="dk2"/>
            </a:solidFill>
            <a:prstDash val="solid"/>
            <a:round/>
            <a:headEnd len="sm" w="sm" type="none"/>
            <a:tailEnd len="sm" w="sm" type="none"/>
          </a:ln>
        </p:spPr>
      </p:pic>
      <p:grpSp>
        <p:nvGrpSpPr>
          <p:cNvPr id="209" name="Google Shape;209;p23"/>
          <p:cNvGrpSpPr/>
          <p:nvPr/>
        </p:nvGrpSpPr>
        <p:grpSpPr>
          <a:xfrm>
            <a:off x="4303643" y="2218606"/>
            <a:ext cx="7046844" cy="3479783"/>
            <a:chOff x="0" y="3163"/>
            <a:chExt cx="7046844" cy="3479783"/>
          </a:xfrm>
        </p:grpSpPr>
        <p:sp>
          <p:nvSpPr>
            <p:cNvPr id="210" name="Google Shape;210;p23"/>
            <p:cNvSpPr/>
            <p:nvPr/>
          </p:nvSpPr>
          <p:spPr>
            <a:xfrm>
              <a:off x="0" y="3163"/>
              <a:ext cx="7046844" cy="997571"/>
            </a:xfrm>
            <a:prstGeom prst="roundRect">
              <a:avLst>
                <a:gd fmla="val 10000" name="adj"/>
              </a:avLst>
            </a:pr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a:off x="301765" y="227617"/>
              <a:ext cx="549200" cy="548664"/>
            </a:xfrm>
            <a:prstGeom prst="rect">
              <a:avLst/>
            </a:prstGeom>
            <a:blipFill rotWithShape="1">
              <a:blip r:embed="rId5">
                <a:alphaModFix/>
              </a:blip>
              <a:stretch>
                <a:fillRect b="0" l="0" r="0" t="0"/>
              </a:stretch>
            </a:blip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a:off x="1152731" y="3163"/>
              <a:ext cx="5848949" cy="99854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txBox="1"/>
            <p:nvPr/>
          </p:nvSpPr>
          <p:spPr>
            <a:xfrm>
              <a:off x="1152731" y="3163"/>
              <a:ext cx="5848949" cy="998546"/>
            </a:xfrm>
            <a:prstGeom prst="rect">
              <a:avLst/>
            </a:prstGeom>
            <a:noFill/>
            <a:ln>
              <a:noFill/>
            </a:ln>
          </p:spPr>
          <p:txBody>
            <a:bodyPr anchorCtr="0" anchor="ctr" bIns="105675" lIns="105675" spcFirstLastPara="1" rIns="105675" wrap="square" tIns="105675">
              <a:noAutofit/>
            </a:bodyPr>
            <a:lstStyle/>
            <a:p>
              <a:pPr indent="0" lvl="0" marL="0" marR="0" rtl="0" algn="l">
                <a:lnSpc>
                  <a:spcPct val="100000"/>
                </a:lnSpc>
                <a:spcBef>
                  <a:spcPts val="0"/>
                </a:spcBef>
                <a:spcAft>
                  <a:spcPts val="0"/>
                </a:spcAft>
                <a:buClr>
                  <a:schemeClr val="dk1"/>
                </a:buClr>
                <a:buSzPts val="1400"/>
                <a:buFont typeface="Century Gothic"/>
                <a:buNone/>
              </a:pPr>
              <a:r>
                <a:rPr b="0" i="0" lang="en-US" sz="1400" u="none" cap="none" strike="noStrike">
                  <a:solidFill>
                    <a:schemeClr val="dk1"/>
                  </a:solidFill>
                  <a:latin typeface="Century Gothic"/>
                  <a:ea typeface="Century Gothic"/>
                  <a:cs typeface="Century Gothic"/>
                  <a:sym typeface="Century Gothic"/>
                </a:rPr>
                <a:t>COP21 - THE PARIS AGREEMENT (2015) - AIMS TO SUBSTANTIALLY REDUCE GLOBAL GREENHOUSE GAS EMISSIONS TO LIMIT THE GLOBAL TEMPERATURE INCREASE IN THIS CENTURY TO 2 DEGREES CELSIUS WHILE</a:t>
              </a:r>
              <a:r>
                <a:rPr b="0" i="0" lang="en-US" sz="1400" u="none" cap="none" strike="noStrike">
                  <a:solidFill>
                    <a:srgbClr val="FF0000"/>
                  </a:solidFill>
                  <a:latin typeface="Century Gothic"/>
                  <a:ea typeface="Century Gothic"/>
                  <a:cs typeface="Century Gothic"/>
                  <a:sym typeface="Century Gothic"/>
                </a:rPr>
                <a:t> </a:t>
              </a:r>
              <a:r>
                <a:rPr b="0" i="0" lang="en-US" sz="1400" u="none" cap="none" strike="noStrike">
                  <a:solidFill>
                    <a:schemeClr val="dk1"/>
                  </a:solidFill>
                  <a:latin typeface="Century Gothic"/>
                  <a:ea typeface="Century Gothic"/>
                  <a:cs typeface="Century Gothic"/>
                  <a:sym typeface="Century Gothic"/>
                </a:rPr>
                <a:t>AIMING</a:t>
              </a:r>
              <a:r>
                <a:rPr b="0" i="0" lang="en-US" sz="1400" u="none" cap="none" strike="noStrike">
                  <a:solidFill>
                    <a:srgbClr val="FF0000"/>
                  </a:solidFill>
                  <a:latin typeface="Century Gothic"/>
                  <a:ea typeface="Century Gothic"/>
                  <a:cs typeface="Century Gothic"/>
                  <a:sym typeface="Century Gothic"/>
                </a:rPr>
                <a:t> </a:t>
              </a:r>
              <a:r>
                <a:rPr b="0" i="0" lang="en-US" sz="1400" u="none" cap="none" strike="noStrike">
                  <a:solidFill>
                    <a:schemeClr val="dk1"/>
                  </a:solidFill>
                  <a:latin typeface="Century Gothic"/>
                  <a:ea typeface="Century Gothic"/>
                  <a:cs typeface="Century Gothic"/>
                  <a:sym typeface="Century Gothic"/>
                </a:rPr>
                <a:t>FOR 1.5 DEGREES.</a:t>
              </a:r>
              <a:r>
                <a:rPr b="0" baseline="30000" i="0" lang="en-US" sz="1400" u="none" cap="none" strike="noStrike">
                  <a:solidFill>
                    <a:srgbClr val="FF0000"/>
                  </a:solidFill>
                  <a:latin typeface="Century Gothic"/>
                  <a:ea typeface="Century Gothic"/>
                  <a:cs typeface="Century Gothic"/>
                  <a:sym typeface="Century Gothic"/>
                </a:rPr>
                <a:t>1</a:t>
              </a:r>
              <a:endParaRPr b="0" baseline="30000" i="0" sz="1400" u="none" cap="none" strike="noStrike">
                <a:solidFill>
                  <a:srgbClr val="FF0000"/>
                </a:solidFill>
                <a:latin typeface="Century Gothic"/>
                <a:ea typeface="Century Gothic"/>
                <a:cs typeface="Century Gothic"/>
                <a:sym typeface="Century Gothic"/>
              </a:endParaRPr>
            </a:p>
          </p:txBody>
        </p:sp>
        <p:sp>
          <p:nvSpPr>
            <p:cNvPr id="214" name="Google Shape;214;p23"/>
            <p:cNvSpPr/>
            <p:nvPr/>
          </p:nvSpPr>
          <p:spPr>
            <a:xfrm>
              <a:off x="0" y="1243781"/>
              <a:ext cx="7046844" cy="997571"/>
            </a:xfrm>
            <a:prstGeom prst="roundRect">
              <a:avLst>
                <a:gd fmla="val 10000" name="adj"/>
              </a:avLst>
            </a:pr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p:nvPr/>
          </p:nvSpPr>
          <p:spPr>
            <a:xfrm>
              <a:off x="301765" y="1468235"/>
              <a:ext cx="549200" cy="548664"/>
            </a:xfrm>
            <a:prstGeom prst="rect">
              <a:avLst/>
            </a:prstGeom>
            <a:blipFill rotWithShape="1">
              <a:blip r:embed="rId6">
                <a:alphaModFix/>
              </a:blip>
              <a:stretch>
                <a:fillRect b="0" l="0" r="0" t="0"/>
              </a:stretch>
            </a:blip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a:off x="1152731" y="1243781"/>
              <a:ext cx="5848949" cy="99854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txBox="1"/>
            <p:nvPr/>
          </p:nvSpPr>
          <p:spPr>
            <a:xfrm>
              <a:off x="1152731" y="1243781"/>
              <a:ext cx="5848949" cy="998546"/>
            </a:xfrm>
            <a:prstGeom prst="rect">
              <a:avLst/>
            </a:prstGeom>
            <a:noFill/>
            <a:ln>
              <a:noFill/>
            </a:ln>
          </p:spPr>
          <p:txBody>
            <a:bodyPr anchorCtr="0" anchor="ctr" bIns="105675" lIns="105675" spcFirstLastPara="1" rIns="105675" wrap="square" tIns="105675">
              <a:noAutofit/>
            </a:bodyPr>
            <a:lstStyle/>
            <a:p>
              <a:pPr indent="0" lvl="0" marL="0" marR="0" rtl="0" algn="l">
                <a:lnSpc>
                  <a:spcPct val="100000"/>
                </a:lnSpc>
                <a:spcBef>
                  <a:spcPts val="0"/>
                </a:spcBef>
                <a:spcAft>
                  <a:spcPts val="0"/>
                </a:spcAft>
                <a:buClr>
                  <a:schemeClr val="dk1"/>
                </a:buClr>
                <a:buSzPts val="1400"/>
                <a:buFont typeface="Century Gothic"/>
                <a:buNone/>
              </a:pPr>
              <a:r>
                <a:rPr b="0" i="0" lang="en-US" sz="1400" u="none" cap="none" strike="noStrike">
                  <a:solidFill>
                    <a:schemeClr val="dk1"/>
                  </a:solidFill>
                  <a:latin typeface="Century Gothic"/>
                  <a:ea typeface="Century Gothic"/>
                  <a:cs typeface="Century Gothic"/>
                  <a:sym typeface="Century Gothic"/>
                </a:rPr>
                <a:t>COP26 (2021) - 190 COUNTRIES AGREED TO PHASE DOWN COAL POWER, RESULTING IN A 76% DECREASE IN PLANNED NEW COAL POWER PLANTS.</a:t>
              </a:r>
              <a:r>
                <a:rPr b="0" baseline="30000" i="0" lang="en-US" sz="1400" u="none" cap="none" strike="noStrike">
                  <a:solidFill>
                    <a:srgbClr val="FF0000"/>
                  </a:solidFill>
                  <a:latin typeface="Century Gothic"/>
                  <a:ea typeface="Century Gothic"/>
                  <a:cs typeface="Century Gothic"/>
                  <a:sym typeface="Century Gothic"/>
                </a:rPr>
                <a:t>2</a:t>
              </a:r>
              <a:endParaRPr b="0" baseline="30000" i="0" sz="1400" u="none" cap="none" strike="noStrike">
                <a:solidFill>
                  <a:srgbClr val="FF0000"/>
                </a:solidFill>
                <a:latin typeface="Century Gothic"/>
                <a:ea typeface="Century Gothic"/>
                <a:cs typeface="Century Gothic"/>
                <a:sym typeface="Century Gothic"/>
              </a:endParaRPr>
            </a:p>
          </p:txBody>
        </p:sp>
        <p:sp>
          <p:nvSpPr>
            <p:cNvPr id="218" name="Google Shape;218;p23"/>
            <p:cNvSpPr/>
            <p:nvPr/>
          </p:nvSpPr>
          <p:spPr>
            <a:xfrm>
              <a:off x="0" y="2484400"/>
              <a:ext cx="7046844" cy="997571"/>
            </a:xfrm>
            <a:prstGeom prst="roundRect">
              <a:avLst>
                <a:gd fmla="val 10000" name="adj"/>
              </a:avLst>
            </a:pr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301765" y="2708853"/>
              <a:ext cx="549200" cy="548664"/>
            </a:xfrm>
            <a:prstGeom prst="rect">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1152731" y="2484400"/>
              <a:ext cx="5848949" cy="99854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txBox="1"/>
            <p:nvPr/>
          </p:nvSpPr>
          <p:spPr>
            <a:xfrm>
              <a:off x="1152731" y="2484400"/>
              <a:ext cx="5848949" cy="998546"/>
            </a:xfrm>
            <a:prstGeom prst="rect">
              <a:avLst/>
            </a:prstGeom>
            <a:noFill/>
            <a:ln>
              <a:noFill/>
            </a:ln>
          </p:spPr>
          <p:txBody>
            <a:bodyPr anchorCtr="0" anchor="ctr" bIns="105675" lIns="105675" spcFirstLastPara="1" rIns="105675" wrap="square" tIns="105675">
              <a:noAutofit/>
            </a:bodyPr>
            <a:lstStyle/>
            <a:p>
              <a:pPr indent="0" lvl="0" marL="0" marR="0" rtl="0" algn="l">
                <a:lnSpc>
                  <a:spcPct val="100000"/>
                </a:lnSpc>
                <a:spcBef>
                  <a:spcPts val="0"/>
                </a:spcBef>
                <a:spcAft>
                  <a:spcPts val="0"/>
                </a:spcAft>
                <a:buClr>
                  <a:schemeClr val="dk1"/>
                </a:buClr>
                <a:buSzPts val="1400"/>
                <a:buFont typeface="Century Gothic"/>
                <a:buNone/>
              </a:pPr>
              <a:r>
                <a:rPr b="0" i="0" lang="en-US" sz="1400" u="none" cap="none" strike="noStrike">
                  <a:solidFill>
                    <a:schemeClr val="dk1"/>
                  </a:solidFill>
                  <a:latin typeface="Century Gothic"/>
                  <a:ea typeface="Century Gothic"/>
                  <a:cs typeface="Century Gothic"/>
                  <a:sym typeface="Century Gothic"/>
                </a:rPr>
                <a:t>THE IEA PUBLISHED GUIDELINES FOR A NET ZERO EMISSIONS SCENARIO WHICH WOULD ELIMINATE CO EMISSIONS COMPLETELY BY 2050, REQUIRING OVER 3X THE CURRENT WIND GENERATING CAPACITY.</a:t>
              </a:r>
              <a:r>
                <a:rPr b="0" baseline="30000" i="0" lang="en-US" sz="1400" u="none" cap="none" strike="noStrike">
                  <a:solidFill>
                    <a:srgbClr val="FF0000"/>
                  </a:solidFill>
                  <a:latin typeface="Century Gothic"/>
                  <a:ea typeface="Century Gothic"/>
                  <a:cs typeface="Century Gothic"/>
                  <a:sym typeface="Century Gothic"/>
                </a:rPr>
                <a:t>3</a:t>
              </a:r>
              <a:endParaRPr/>
            </a:p>
          </p:txBody>
        </p:sp>
      </p:grpSp>
      <p:sp>
        <p:nvSpPr>
          <p:cNvPr id="222" name="Google Shape;222;p23"/>
          <p:cNvSpPr/>
          <p:nvPr/>
        </p:nvSpPr>
        <p:spPr>
          <a:xfrm>
            <a:off x="4627235" y="4935256"/>
            <a:ext cx="515217" cy="523624"/>
          </a:xfrm>
          <a:prstGeom prst="rect">
            <a:avLst/>
          </a:prstGeom>
          <a:solidFill>
            <a:srgbClr val="D3D3D3"/>
          </a:solidFill>
          <a:ln cap="rnd" cmpd="sng" w="19050">
            <a:solidFill>
              <a:srgbClr val="D3D3D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Open hand with plant with solid fill" id="223" name="Google Shape;223;p23"/>
          <p:cNvPicPr preferRelativeResize="0"/>
          <p:nvPr/>
        </p:nvPicPr>
        <p:blipFill rotWithShape="1">
          <a:blip r:embed="rId7">
            <a:alphaModFix/>
          </a:blip>
          <a:srcRect b="0" l="0" r="0" t="0"/>
          <a:stretch/>
        </p:blipFill>
        <p:spPr>
          <a:xfrm>
            <a:off x="4651990" y="4932824"/>
            <a:ext cx="489597" cy="5019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24"/>
          <p:cNvSpPr txBox="1"/>
          <p:nvPr>
            <p:ph type="title"/>
          </p:nvPr>
        </p:nvSpPr>
        <p:spPr>
          <a:xfrm>
            <a:off x="643192" y="609600"/>
            <a:ext cx="3643674"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Century Gothic"/>
              <a:buNone/>
            </a:pPr>
            <a:r>
              <a:rPr lang="en-US" sz="2800"/>
              <a:t>INFLATION REDUCTION ACT 2022</a:t>
            </a:r>
            <a:endParaRPr baseline="30000" sz="2800"/>
          </a:p>
        </p:txBody>
      </p:sp>
      <p:sp>
        <p:nvSpPr>
          <p:cNvPr id="230" name="Google Shape;230;p24"/>
          <p:cNvSpPr txBox="1"/>
          <p:nvPr>
            <p:ph idx="1" type="body"/>
          </p:nvPr>
        </p:nvSpPr>
        <p:spPr>
          <a:xfrm>
            <a:off x="643192" y="2666999"/>
            <a:ext cx="3643674" cy="3216276"/>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1800"/>
              <a:buChar char="•"/>
            </a:pPr>
            <a:r>
              <a:rPr lang="en-US" sz="1800"/>
              <a:t>In August 2022 President Biden signed the Inflation Reduction Act which seeks to reduce carbon emissions by 40 percent by 2030 and provide roughly $400B to fund clean energy projects and private investment in clean energy via tax credits for corporations.</a:t>
            </a:r>
            <a:r>
              <a:rPr baseline="30000" lang="en-US" sz="1800">
                <a:solidFill>
                  <a:srgbClr val="FF0000"/>
                </a:solidFill>
              </a:rPr>
              <a:t>5</a:t>
            </a:r>
            <a:endParaRPr/>
          </a:p>
          <a:p>
            <a:pPr indent="-171450" lvl="0" marL="285750" rtl="0" algn="l">
              <a:spcBef>
                <a:spcPts val="960"/>
              </a:spcBef>
              <a:spcAft>
                <a:spcPts val="0"/>
              </a:spcAft>
              <a:buClr>
                <a:srgbClr val="FFFFFF"/>
              </a:buClr>
              <a:buSzPts val="1800"/>
              <a:buNone/>
            </a:pPr>
            <a:r>
              <a:t/>
            </a:r>
            <a:endParaRPr sz="1800"/>
          </a:p>
        </p:txBody>
      </p:sp>
      <p:pic>
        <p:nvPicPr>
          <p:cNvPr descr="Graph on document with pen" id="231" name="Google Shape;231;p24"/>
          <p:cNvPicPr preferRelativeResize="0"/>
          <p:nvPr/>
        </p:nvPicPr>
        <p:blipFill rotWithShape="1">
          <a:blip r:embed="rId4">
            <a:alphaModFix/>
          </a:blip>
          <a:srcRect b="-2" l="6011" r="6009" t="0"/>
          <a:stretch/>
        </p:blipFill>
        <p:spPr>
          <a:xfrm>
            <a:off x="4630994" y="645106"/>
            <a:ext cx="6916633" cy="5247747"/>
          </a:xfrm>
          <a:prstGeom prst="roundRect">
            <a:avLst>
              <a:gd fmla="val 3517" name="adj"/>
            </a:avLst>
          </a:prstGeom>
          <a:noFill/>
          <a:ln cap="flat" cmpd="sng" w="38100">
            <a:solidFill>
              <a:srgbClr val="363D46"/>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25"/>
          <p:cNvSpPr txBox="1"/>
          <p:nvPr>
            <p:ph type="title"/>
          </p:nvPr>
        </p:nvSpPr>
        <p:spPr>
          <a:xfrm>
            <a:off x="5103162" y="1521"/>
            <a:ext cx="6393115" cy="1828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n-US"/>
              <a:t>PLACE OF WIND POWER IN THE GLOBAL ENERGY MARKET</a:t>
            </a:r>
            <a:endParaRPr/>
          </a:p>
        </p:txBody>
      </p:sp>
      <p:pic>
        <p:nvPicPr>
          <p:cNvPr descr="Chart, line chart&#10;&#10;Description automatically generated" id="238" name="Google Shape;238;p25"/>
          <p:cNvPicPr preferRelativeResize="0"/>
          <p:nvPr/>
        </p:nvPicPr>
        <p:blipFill rotWithShape="1">
          <a:blip r:embed="rId4">
            <a:alphaModFix/>
          </a:blip>
          <a:srcRect b="0" l="0" r="0" t="0"/>
          <a:stretch/>
        </p:blipFill>
        <p:spPr>
          <a:xfrm>
            <a:off x="399756" y="630545"/>
            <a:ext cx="4287201" cy="2562793"/>
          </a:xfrm>
          <a:prstGeom prst="roundRect">
            <a:avLst>
              <a:gd fmla="val 4380" name="adj"/>
            </a:avLst>
          </a:prstGeom>
          <a:noFill/>
          <a:ln cap="flat" cmpd="sng" w="38100">
            <a:solidFill>
              <a:srgbClr val="363D46"/>
            </a:solidFill>
            <a:prstDash val="solid"/>
            <a:round/>
            <a:headEnd len="sm" w="sm" type="none"/>
            <a:tailEnd len="sm" w="sm" type="none"/>
          </a:ln>
        </p:spPr>
      </p:pic>
      <p:pic>
        <p:nvPicPr>
          <p:cNvPr descr="Chart, bar chart&#10;&#10;Description automatically generated" id="239" name="Google Shape;239;p25"/>
          <p:cNvPicPr preferRelativeResize="0"/>
          <p:nvPr/>
        </p:nvPicPr>
        <p:blipFill rotWithShape="1">
          <a:blip r:embed="rId5">
            <a:alphaModFix/>
          </a:blip>
          <a:srcRect b="0" l="0" r="0" t="0"/>
          <a:stretch/>
        </p:blipFill>
        <p:spPr>
          <a:xfrm>
            <a:off x="358650" y="3658859"/>
            <a:ext cx="4372926" cy="2203113"/>
          </a:xfrm>
          <a:prstGeom prst="roundRect">
            <a:avLst>
              <a:gd fmla="val 4380" name="adj"/>
            </a:avLst>
          </a:prstGeom>
          <a:noFill/>
          <a:ln cap="flat" cmpd="sng" w="38100">
            <a:solidFill>
              <a:srgbClr val="363D46"/>
            </a:solidFill>
            <a:prstDash val="solid"/>
            <a:round/>
            <a:headEnd len="sm" w="sm" type="none"/>
            <a:tailEnd len="sm" w="sm" type="none"/>
          </a:ln>
        </p:spPr>
      </p:pic>
      <p:grpSp>
        <p:nvGrpSpPr>
          <p:cNvPr id="240" name="Google Shape;240;p25"/>
          <p:cNvGrpSpPr/>
          <p:nvPr/>
        </p:nvGrpSpPr>
        <p:grpSpPr>
          <a:xfrm>
            <a:off x="5147781" y="1856008"/>
            <a:ext cx="6393116" cy="3977320"/>
            <a:chOff x="0" y="703"/>
            <a:chExt cx="6393116" cy="3977320"/>
          </a:xfrm>
        </p:grpSpPr>
        <p:sp>
          <p:nvSpPr>
            <p:cNvPr id="241" name="Google Shape;241;p25"/>
            <p:cNvSpPr/>
            <p:nvPr/>
          </p:nvSpPr>
          <p:spPr>
            <a:xfrm>
              <a:off x="0" y="2994998"/>
              <a:ext cx="6393116" cy="983025"/>
            </a:xfrm>
            <a:prstGeom prst="rect">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5"/>
            <p:cNvSpPr txBox="1"/>
            <p:nvPr/>
          </p:nvSpPr>
          <p:spPr>
            <a:xfrm>
              <a:off x="0" y="2994998"/>
              <a:ext cx="6393116" cy="983025"/>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1500"/>
                <a:buFont typeface="Century Gothic"/>
                <a:buNone/>
              </a:pPr>
              <a:r>
                <a:rPr b="0" i="0" lang="en-US" sz="1500" u="none" cap="none" strike="noStrike">
                  <a:solidFill>
                    <a:schemeClr val="lt1"/>
                  </a:solidFill>
                  <a:latin typeface="Century Gothic"/>
                  <a:ea typeface="Century Gothic"/>
                  <a:cs typeface="Century Gothic"/>
                  <a:sym typeface="Century Gothic"/>
                </a:rPr>
                <a:t>ALTHOUGH PERCENTAGE OF TOTAL GENERATION MAY BE LOWER, DUE TO CAPACITY, CHINA, EU, AND THE US STILL GENERATE MORE WIND ENERGY THAN OTHER COUNTRIES.</a:t>
              </a:r>
              <a:r>
                <a:rPr b="0" baseline="30000" i="0" lang="en-US" sz="1500" u="none" cap="none" strike="noStrike">
                  <a:solidFill>
                    <a:srgbClr val="FF0000"/>
                  </a:solidFill>
                  <a:latin typeface="Century Gothic"/>
                  <a:ea typeface="Century Gothic"/>
                  <a:cs typeface="Century Gothic"/>
                  <a:sym typeface="Century Gothic"/>
                </a:rPr>
                <a:t>4</a:t>
              </a:r>
              <a:endParaRPr b="0" baseline="30000" i="0" sz="1500" u="none" cap="none" strike="noStrike">
                <a:solidFill>
                  <a:srgbClr val="FF0000"/>
                </a:solidFill>
                <a:latin typeface="Century Gothic"/>
                <a:ea typeface="Century Gothic"/>
                <a:cs typeface="Century Gothic"/>
                <a:sym typeface="Century Gothic"/>
              </a:endParaRPr>
            </a:p>
          </p:txBody>
        </p:sp>
        <p:sp>
          <p:nvSpPr>
            <p:cNvPr id="243" name="Google Shape;243;p25"/>
            <p:cNvSpPr/>
            <p:nvPr/>
          </p:nvSpPr>
          <p:spPr>
            <a:xfrm rot="10800000">
              <a:off x="0" y="1497850"/>
              <a:ext cx="6393116" cy="1511892"/>
            </a:xfrm>
            <a:prstGeom prst="upArrowCallout">
              <a:avLst>
                <a:gd fmla="val 25000" name="adj1"/>
                <a:gd fmla="val 25000" name="adj2"/>
                <a:gd fmla="val 25000" name="adj3"/>
                <a:gd fmla="val 64977" name="adj4"/>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txBox="1"/>
            <p:nvPr/>
          </p:nvSpPr>
          <p:spPr>
            <a:xfrm>
              <a:off x="0" y="1497850"/>
              <a:ext cx="6393116" cy="982382"/>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1500"/>
                <a:buFont typeface="Century Gothic"/>
                <a:buNone/>
              </a:pPr>
              <a:r>
                <a:rPr b="0" i="0" lang="en-US" sz="1500" u="none" cap="none" strike="noStrike">
                  <a:solidFill>
                    <a:schemeClr val="lt1"/>
                  </a:solidFill>
                  <a:latin typeface="Century Gothic"/>
                  <a:ea typeface="Century Gothic"/>
                  <a:cs typeface="Century Gothic"/>
                  <a:sym typeface="Century Gothic"/>
                </a:rPr>
                <a:t>USA IS SECOND WITH 136 GW OF CAPACITY, FOLLOWED BY GERMANY WITH 65 GW</a:t>
              </a:r>
              <a:endParaRPr/>
            </a:p>
          </p:txBody>
        </p:sp>
        <p:sp>
          <p:nvSpPr>
            <p:cNvPr id="245" name="Google Shape;245;p25"/>
            <p:cNvSpPr/>
            <p:nvPr/>
          </p:nvSpPr>
          <p:spPr>
            <a:xfrm rot="10800000">
              <a:off x="0" y="703"/>
              <a:ext cx="6393116" cy="1511892"/>
            </a:xfrm>
            <a:prstGeom prst="upArrowCallout">
              <a:avLst>
                <a:gd fmla="val 25000" name="adj1"/>
                <a:gd fmla="val 25000" name="adj2"/>
                <a:gd fmla="val 25000" name="adj3"/>
                <a:gd fmla="val 64977" name="adj4"/>
              </a:avLst>
            </a:prstGeom>
            <a:solidFill>
              <a:schemeClr val="accen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txBox="1"/>
            <p:nvPr/>
          </p:nvSpPr>
          <p:spPr>
            <a:xfrm>
              <a:off x="0" y="703"/>
              <a:ext cx="6393116" cy="982382"/>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1500"/>
                <a:buFont typeface="Century Gothic"/>
                <a:buNone/>
              </a:pPr>
              <a:r>
                <a:rPr b="0" i="0" lang="en-US" sz="1500" u="none" cap="none" strike="noStrike">
                  <a:solidFill>
                    <a:schemeClr val="lt1"/>
                  </a:solidFill>
                  <a:latin typeface="Century Gothic"/>
                  <a:ea typeface="Century Gothic"/>
                  <a:cs typeface="Century Gothic"/>
                  <a:sym typeface="Century Gothic"/>
                </a:rPr>
                <a:t>CURRENTLY CHINA HAS THE LARGEST CAPACITY INFRASTRUCTURE WITH 338 GW OF CAPACITY AT THE END OF 2021</a:t>
              </a:r>
              <a:endParaRPr/>
            </a:p>
          </p:txBody>
        </p:sp>
      </p:grpSp>
      <p:sp>
        <p:nvSpPr>
          <p:cNvPr id="247" name="Google Shape;247;p25"/>
          <p:cNvSpPr txBox="1"/>
          <p:nvPr/>
        </p:nvSpPr>
        <p:spPr>
          <a:xfrm>
            <a:off x="4690752" y="494804"/>
            <a:ext cx="5442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i="0" lang="en-US" sz="1800" u="none" cap="none" strike="noStrike">
                <a:solidFill>
                  <a:srgbClr val="FF0000"/>
                </a:solidFill>
                <a:latin typeface="Century Gothic"/>
                <a:ea typeface="Century Gothic"/>
                <a:cs typeface="Century Gothic"/>
                <a:sym typeface="Century Gothic"/>
              </a:rPr>
              <a:t>Fig.1</a:t>
            </a:r>
            <a:endParaRPr b="0" i="0" sz="1800" u="none" cap="none" strike="noStrike">
              <a:solidFill>
                <a:schemeClr val="lt1"/>
              </a:solidFill>
              <a:latin typeface="Century Gothic"/>
              <a:ea typeface="Century Gothic"/>
              <a:cs typeface="Century Gothic"/>
              <a:sym typeface="Century Gothic"/>
            </a:endParaRPr>
          </a:p>
        </p:txBody>
      </p:sp>
      <p:sp>
        <p:nvSpPr>
          <p:cNvPr id="248" name="Google Shape;248;p25"/>
          <p:cNvSpPr txBox="1"/>
          <p:nvPr/>
        </p:nvSpPr>
        <p:spPr>
          <a:xfrm>
            <a:off x="4587892" y="3436068"/>
            <a:ext cx="2743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200" u="none" cap="none" strike="noStrike">
                <a:solidFill>
                  <a:srgbClr val="FF0000"/>
                </a:solidFill>
                <a:latin typeface="Century Gothic"/>
                <a:ea typeface="Century Gothic"/>
                <a:cs typeface="Century Gothic"/>
                <a:sym typeface="Century Gothic"/>
              </a:rPr>
              <a:t>Fig.2</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26"/>
          <p:cNvSpPr txBox="1"/>
          <p:nvPr>
            <p:ph type="title"/>
          </p:nvPr>
        </p:nvSpPr>
        <p:spPr>
          <a:xfrm>
            <a:off x="643192" y="609600"/>
            <a:ext cx="3643674"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Century Gothic"/>
              <a:buNone/>
            </a:pPr>
            <a:r>
              <a:rPr lang="en-US" sz="2800"/>
              <a:t>GLOBALLY SINCE 2014...</a:t>
            </a:r>
            <a:endParaRPr sz="2800"/>
          </a:p>
        </p:txBody>
      </p:sp>
      <p:sp>
        <p:nvSpPr>
          <p:cNvPr id="255" name="Google Shape;255;p26"/>
          <p:cNvSpPr txBox="1"/>
          <p:nvPr>
            <p:ph idx="1" type="body"/>
          </p:nvPr>
        </p:nvSpPr>
        <p:spPr>
          <a:xfrm>
            <a:off x="643192" y="2666999"/>
            <a:ext cx="3643674" cy="321627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000"/>
              <a:buChar char="•"/>
            </a:pPr>
            <a:r>
              <a:rPr lang="en-US"/>
              <a:t>China has increased its capacity  BY  300</a:t>
            </a:r>
            <a:r>
              <a:rPr lang="en-US" sz="1800">
                <a:solidFill>
                  <a:srgbClr val="FFFFFF"/>
                </a:solidFill>
              </a:rPr>
              <a:t>%</a:t>
            </a:r>
            <a:endParaRPr b="1" baseline="30000" sz="1800">
              <a:solidFill>
                <a:srgbClr val="FF0000"/>
              </a:solidFill>
            </a:endParaRPr>
          </a:p>
          <a:p>
            <a:pPr indent="-285750" lvl="0" marL="285750" rtl="0" algn="l">
              <a:spcBef>
                <a:spcPts val="960"/>
              </a:spcBef>
              <a:spcAft>
                <a:spcPts val="0"/>
              </a:spcAft>
              <a:buClr>
                <a:srgbClr val="FFFFFF"/>
              </a:buClr>
              <a:buSzPts val="1800"/>
              <a:buChar char="•"/>
            </a:pPr>
            <a:r>
              <a:rPr lang="en-US" sz="1800"/>
              <a:t>The US has increased its capacity by 213</a:t>
            </a:r>
            <a:r>
              <a:rPr lang="en-US" sz="1800">
                <a:solidFill>
                  <a:srgbClr val="FFFFFF"/>
                </a:solidFill>
              </a:rPr>
              <a:t>%</a:t>
            </a:r>
            <a:endParaRPr b="1" baseline="30000" sz="1800">
              <a:solidFill>
                <a:srgbClr val="FF0000"/>
              </a:solidFill>
            </a:endParaRPr>
          </a:p>
          <a:p>
            <a:pPr indent="-285750" lvl="0" marL="285750" rtl="0" algn="l">
              <a:spcBef>
                <a:spcPts val="960"/>
              </a:spcBef>
              <a:spcAft>
                <a:spcPts val="0"/>
              </a:spcAft>
              <a:buClr>
                <a:srgbClr val="FFFFFF"/>
              </a:buClr>
              <a:buSzPts val="1800"/>
              <a:buChar char="•"/>
            </a:pPr>
            <a:r>
              <a:rPr lang="en-US" sz="1800"/>
              <a:t>The EU has increased its capacity by 157</a:t>
            </a:r>
            <a:r>
              <a:rPr lang="en-US" sz="1800">
                <a:solidFill>
                  <a:srgbClr val="FFFFFF"/>
                </a:solidFill>
              </a:rPr>
              <a:t>%</a:t>
            </a:r>
            <a:endParaRPr b="1" baseline="30000" sz="1800">
              <a:solidFill>
                <a:srgbClr val="FF0000"/>
              </a:solidFill>
            </a:endParaRPr>
          </a:p>
          <a:p>
            <a:pPr indent="-285750" lvl="0" marL="285750" rtl="0" algn="l">
              <a:spcBef>
                <a:spcPts val="960"/>
              </a:spcBef>
              <a:spcAft>
                <a:spcPts val="0"/>
              </a:spcAft>
              <a:buClr>
                <a:srgbClr val="FFFFFF"/>
              </a:buClr>
              <a:buSzPts val="1800"/>
              <a:buChar char="•"/>
            </a:pPr>
            <a:r>
              <a:rPr lang="en-US" sz="1800"/>
              <a:t>(</a:t>
            </a:r>
            <a:r>
              <a:rPr lang="en-US" sz="1800" u="sng">
                <a:solidFill>
                  <a:schemeClr val="hlink"/>
                </a:solidFill>
                <a:hlinkClick r:id="rId4"/>
              </a:rPr>
              <a:t>Global capacity statistics</a:t>
            </a:r>
            <a:r>
              <a:rPr lang="en-US" sz="1800"/>
              <a:t>)</a:t>
            </a:r>
            <a:endParaRPr/>
          </a:p>
          <a:p>
            <a:pPr indent="-171450" lvl="0" marL="285750" rtl="0" algn="l">
              <a:spcBef>
                <a:spcPts val="960"/>
              </a:spcBef>
              <a:spcAft>
                <a:spcPts val="0"/>
              </a:spcAft>
              <a:buClr>
                <a:srgbClr val="FFFFFF"/>
              </a:buClr>
              <a:buSzPts val="1800"/>
              <a:buNone/>
            </a:pPr>
            <a:r>
              <a:t/>
            </a:r>
            <a:endParaRPr sz="1800"/>
          </a:p>
        </p:txBody>
      </p:sp>
      <p:pic>
        <p:nvPicPr>
          <p:cNvPr descr="Chart, bar chart&#10;&#10;Description automatically generated" id="256" name="Google Shape;256;p26"/>
          <p:cNvPicPr preferRelativeResize="0"/>
          <p:nvPr/>
        </p:nvPicPr>
        <p:blipFill rotWithShape="1">
          <a:blip r:embed="rId5">
            <a:alphaModFix/>
          </a:blip>
          <a:srcRect b="0" l="0" r="0" t="0"/>
          <a:stretch/>
        </p:blipFill>
        <p:spPr>
          <a:xfrm>
            <a:off x="4040606" y="974725"/>
            <a:ext cx="7726696" cy="4153099"/>
          </a:xfrm>
          <a:prstGeom prst="roundRect">
            <a:avLst>
              <a:gd fmla="val 3517" name="adj"/>
            </a:avLst>
          </a:prstGeom>
          <a:noFill/>
          <a:ln cap="flat" cmpd="sng" w="38100">
            <a:solidFill>
              <a:srgbClr val="363D46"/>
            </a:solidFill>
            <a:prstDash val="solid"/>
            <a:round/>
            <a:headEnd len="sm" w="sm" type="none"/>
            <a:tailEnd len="sm" w="sm" type="none"/>
          </a:ln>
        </p:spPr>
      </p:pic>
      <p:sp>
        <p:nvSpPr>
          <p:cNvPr id="257" name="Google Shape;257;p26"/>
          <p:cNvSpPr txBox="1"/>
          <p:nvPr/>
        </p:nvSpPr>
        <p:spPr>
          <a:xfrm>
            <a:off x="11687297" y="712518"/>
            <a:ext cx="5442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800">
                <a:solidFill>
                  <a:srgbClr val="FF0000"/>
                </a:solidFill>
                <a:latin typeface="Century Gothic"/>
                <a:ea typeface="Century Gothic"/>
                <a:cs typeface="Century Gothic"/>
                <a:sym typeface="Century Gothic"/>
              </a:rPr>
              <a:t>Fig.3</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27"/>
          <p:cNvSpPr txBox="1"/>
          <p:nvPr>
            <p:ph type="title"/>
          </p:nvPr>
        </p:nvSpPr>
        <p:spPr>
          <a:xfrm>
            <a:off x="643192" y="609600"/>
            <a:ext cx="3643674"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Century Gothic"/>
              <a:buNone/>
            </a:pPr>
            <a:r>
              <a:rPr lang="en-US" sz="2800"/>
              <a:t>TOP US WIND OPERATORS IN PAST 5 YEARS</a:t>
            </a:r>
            <a:endParaRPr/>
          </a:p>
        </p:txBody>
      </p:sp>
      <p:sp>
        <p:nvSpPr>
          <p:cNvPr id="264" name="Google Shape;264;p27"/>
          <p:cNvSpPr txBox="1"/>
          <p:nvPr/>
        </p:nvSpPr>
        <p:spPr>
          <a:xfrm>
            <a:off x="643192" y="2666999"/>
            <a:ext cx="3643674" cy="3216276"/>
          </a:xfrm>
          <a:prstGeom prst="rect">
            <a:avLst/>
          </a:prstGeom>
          <a:noFill/>
          <a:ln>
            <a:noFill/>
          </a:ln>
        </p:spPr>
        <p:txBody>
          <a:bodyPr anchorCtr="0" anchor="t" bIns="45700" lIns="91425" spcFirstLastPara="1" rIns="91425" wrap="square" tIns="45700">
            <a:normAutofit/>
          </a:bodyPr>
          <a:lstStyle/>
          <a:p>
            <a:pPr indent="-285750" lvl="0" marL="285750" marR="0" rtl="0" algn="l">
              <a:spcBef>
                <a:spcPts val="0"/>
              </a:spcBef>
              <a:spcAft>
                <a:spcPts val="0"/>
              </a:spcAft>
              <a:buClr>
                <a:schemeClr val="lt1"/>
              </a:buClr>
              <a:buSzPts val="1700"/>
              <a:buFont typeface="Arial"/>
              <a:buChar char="•"/>
            </a:pPr>
            <a:r>
              <a:rPr lang="en-US" sz="1700" cap="small">
                <a:solidFill>
                  <a:schemeClr val="lt1"/>
                </a:solidFill>
                <a:latin typeface="Century Gothic"/>
                <a:ea typeface="Century Gothic"/>
                <a:cs typeface="Century Gothic"/>
                <a:sym typeface="Century Gothic"/>
              </a:rPr>
              <a:t>We defined wind energy operators in terms of operators who produced the most clean energy using wind powered generators.</a:t>
            </a:r>
            <a:endParaRPr/>
          </a:p>
          <a:p>
            <a:pPr indent="-177800" lvl="0" marL="285750" marR="0" rtl="0" algn="l">
              <a:spcBef>
                <a:spcPts val="940"/>
              </a:spcBef>
              <a:spcAft>
                <a:spcPts val="0"/>
              </a:spcAft>
              <a:buClr>
                <a:schemeClr val="lt1"/>
              </a:buClr>
              <a:buSzPts val="1700"/>
              <a:buFont typeface="Arial"/>
              <a:buNone/>
            </a:pPr>
            <a:r>
              <a:t/>
            </a:r>
            <a:endParaRPr sz="1700" cap="small">
              <a:solidFill>
                <a:schemeClr val="lt1"/>
              </a:solidFill>
              <a:latin typeface="Century Gothic"/>
              <a:ea typeface="Century Gothic"/>
              <a:cs typeface="Century Gothic"/>
              <a:sym typeface="Century Gothic"/>
            </a:endParaRPr>
          </a:p>
          <a:p>
            <a:pPr indent="-285750" lvl="0" marL="285750" marR="0" rtl="0" algn="l">
              <a:spcBef>
                <a:spcPts val="940"/>
              </a:spcBef>
              <a:spcAft>
                <a:spcPts val="0"/>
              </a:spcAft>
              <a:buClr>
                <a:schemeClr val="lt1"/>
              </a:buClr>
              <a:buSzPts val="1700"/>
              <a:buFont typeface="Arial"/>
              <a:buChar char="•"/>
            </a:pPr>
            <a:r>
              <a:rPr lang="en-US" sz="1700" cap="small">
                <a:solidFill>
                  <a:schemeClr val="lt1"/>
                </a:solidFill>
                <a:latin typeface="Century Gothic"/>
                <a:ea typeface="Century Gothic"/>
                <a:cs typeface="Century Gothic"/>
                <a:sym typeface="Century Gothic"/>
              </a:rPr>
              <a:t>Other companies may have produced more energy than those listed here but may have other, less clean means of energy production.</a:t>
            </a:r>
            <a:endParaRPr sz="1700" cap="small">
              <a:solidFill>
                <a:schemeClr val="lt1"/>
              </a:solidFill>
              <a:latin typeface="Century Gothic"/>
              <a:ea typeface="Century Gothic"/>
              <a:cs typeface="Century Gothic"/>
              <a:sym typeface="Century Gothic"/>
            </a:endParaRPr>
          </a:p>
        </p:txBody>
      </p:sp>
      <p:pic>
        <p:nvPicPr>
          <p:cNvPr descr="Chart, line chart&#10;&#10;Description automatically generated" id="265" name="Google Shape;265;p27"/>
          <p:cNvPicPr preferRelativeResize="0"/>
          <p:nvPr>
            <p:ph idx="1" type="body"/>
          </p:nvPr>
        </p:nvPicPr>
        <p:blipFill rotWithShape="1">
          <a:blip r:embed="rId4">
            <a:alphaModFix/>
          </a:blip>
          <a:srcRect b="0" l="0" r="0" t="0"/>
          <a:stretch/>
        </p:blipFill>
        <p:spPr>
          <a:xfrm>
            <a:off x="4630994" y="1029720"/>
            <a:ext cx="6916633" cy="4478519"/>
          </a:xfrm>
          <a:prstGeom prst="roundRect">
            <a:avLst>
              <a:gd fmla="val 3517" name="adj"/>
            </a:avLst>
          </a:prstGeom>
          <a:noFill/>
          <a:ln cap="flat" cmpd="sng" w="38100">
            <a:solidFill>
              <a:srgbClr val="363D46"/>
            </a:solidFill>
            <a:prstDash val="solid"/>
            <a:round/>
            <a:headEnd len="sm" w="sm" type="none"/>
            <a:tailEnd len="sm" w="sm" type="none"/>
          </a:ln>
        </p:spPr>
      </p:pic>
      <p:sp>
        <p:nvSpPr>
          <p:cNvPr id="266" name="Google Shape;266;p27"/>
          <p:cNvSpPr txBox="1"/>
          <p:nvPr/>
        </p:nvSpPr>
        <p:spPr>
          <a:xfrm>
            <a:off x="11609984" y="848590"/>
            <a:ext cx="5442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n-US" sz="1800">
                <a:solidFill>
                  <a:srgbClr val="FF0000"/>
                </a:solidFill>
                <a:latin typeface="Century Gothic"/>
                <a:ea typeface="Century Gothic"/>
                <a:cs typeface="Century Gothic"/>
                <a:sym typeface="Century Gothic"/>
              </a:rPr>
              <a:t>Fig.4</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